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59" r:id="rId6"/>
    <p:sldId id="261" r:id="rId7"/>
    <p:sldId id="263" r:id="rId8"/>
    <p:sldId id="264" r:id="rId9"/>
    <p:sldId id="265" r:id="rId10"/>
    <p:sldId id="266" r:id="rId11"/>
    <p:sldId id="271" r:id="rId12"/>
    <p:sldId id="272" r:id="rId13"/>
    <p:sldId id="274" r:id="rId14"/>
    <p:sldId id="275" r:id="rId1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4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5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3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7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3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3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4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google.com/googlenest/answer/7685981?h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pixelphone/answer/9517454" TargetMode="External"/><Relationship Id="rId2" Type="http://schemas.openxmlformats.org/officeDocument/2006/relationships/hyperlink" Target="https://support.google.com/pixelphone/answer/7535326?hl=ko&amp;ref_topic=70846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accessibility/android/answer/9350862" TargetMode="External"/><Relationship Id="rId4" Type="http://schemas.openxmlformats.org/officeDocument/2006/relationships/hyperlink" Target="https://support.google.com/pixelphone/answer/951661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887" y="374073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Live Caption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887" y="1155469"/>
            <a:ext cx="64912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Setting </a:t>
            </a:r>
            <a:r>
              <a:rPr lang="en-US" altLang="ko-KR" dirty="0" smtClean="0">
                <a:sym typeface="Wingdings" panose="05000000000000000000" pitchFamily="2" charset="2"/>
              </a:rPr>
              <a:t> Sound  Live Capture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불경스러운 말 마스크 가능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사운드 레이블 제공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Use live caption to subtitle audio and videos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deaf, hard of hearing, or simply can’t  listen at the moment.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620684" y="625800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800" dirty="0"/>
              <a:t>https://www.talkandroid.com/guides/beginner/google-pixel-4-xl-features/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757" y="1230024"/>
            <a:ext cx="5220545" cy="36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0782"/>
              </p:ext>
            </p:extLst>
          </p:nvPr>
        </p:nvGraphicFramePr>
        <p:xfrm>
          <a:off x="173182" y="129829"/>
          <a:ext cx="89955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1972057136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535059191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3301760588"/>
                    </a:ext>
                  </a:extLst>
                </a:gridCol>
              </a:tblGrid>
              <a:tr h="8095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Gesture: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Music Track Swipe forward (100%)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on Athletico detects swipes to skip songs, shut off alarm, interact w games.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Smart enough to reject coffee mug passing over top of phone (similar to swipe) vs hand swipe motion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52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Running on Athletico detects swipes to skip songs, shut off alarm, interact w games.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잘 동작함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어떤 게임이 모션을 지원하는지 몰라 안해 봄</a:t>
            </a:r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Smart enough to reject coffee mug passing over top of phone (similar to swipe) vs hand swipe motion</a:t>
            </a:r>
            <a:endParaRPr lang="ko-KR" altLang="en-US" sz="1200" dirty="0"/>
          </a:p>
          <a:p>
            <a:r>
              <a:rPr lang="en-US" altLang="ko-KR" sz="1200" dirty="0" smtClean="0"/>
              <a:t>:  </a:t>
            </a:r>
            <a:r>
              <a:rPr lang="ko-KR" altLang="en-US" sz="1200" dirty="0" smtClean="0"/>
              <a:t>손만 동작 했을 때보다 머그잔을 했을 때 뭔가 </a:t>
            </a:r>
            <a:r>
              <a:rPr lang="en-US" altLang="ko-KR" sz="1200" dirty="0" smtClean="0"/>
              <a:t>reject</a:t>
            </a:r>
            <a:r>
              <a:rPr lang="ko-KR" altLang="en-US" sz="1200" dirty="0" smtClean="0"/>
              <a:t>을 하려고 하는데 가끔 오 동작이 있기도 함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09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7486"/>
              </p:ext>
            </p:extLst>
          </p:nvPr>
        </p:nvGraphicFramePr>
        <p:xfrm>
          <a:off x="123305" y="171392"/>
          <a:ext cx="112651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87">
                  <a:extLst>
                    <a:ext uri="{9D8B030D-6E8A-4147-A177-3AD203B41FA5}">
                      <a16:colId xmlns:a16="http://schemas.microsoft.com/office/drawing/2014/main" val="2655778024"/>
                    </a:ext>
                  </a:extLst>
                </a:gridCol>
                <a:gridCol w="3033146">
                  <a:extLst>
                    <a:ext uri="{9D8B030D-6E8A-4147-A177-3AD203B41FA5}">
                      <a16:colId xmlns:a16="http://schemas.microsoft.com/office/drawing/2014/main" val="2675601720"/>
                    </a:ext>
                  </a:extLst>
                </a:gridCol>
                <a:gridCol w="7500098">
                  <a:extLst>
                    <a:ext uri="{9D8B030D-6E8A-4147-A177-3AD203B41FA5}">
                      <a16:colId xmlns:a16="http://schemas.microsoft.com/office/drawing/2014/main" val="3467829165"/>
                    </a:ext>
                  </a:extLst>
                </a:gridCol>
              </a:tblGrid>
              <a:tr h="805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Media Recording :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Sound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recorder, Media recording (camera)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OK google support during media record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동작시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audio scene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검출 현황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음성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뮤직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박수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휘파람 외 다른 사운드 인식 여부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음성인식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(speech to text)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지원 언어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잡음환경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동작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동시 말할 때 인식 성능 등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72418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04552" y="1545859"/>
            <a:ext cx="993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OK </a:t>
            </a:r>
            <a:r>
              <a:rPr lang="en-US" altLang="ko-KR" sz="1200" dirty="0"/>
              <a:t>google support during media record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/>
              <a:t>음악 재생 중 </a:t>
            </a:r>
            <a:r>
              <a:rPr lang="en-US" altLang="ko-KR" sz="1200" dirty="0"/>
              <a:t>+ </a:t>
            </a:r>
            <a:r>
              <a:rPr lang="ko-KR" altLang="en-US" sz="1200" dirty="0" err="1"/>
              <a:t>동영상촬영</a:t>
            </a:r>
            <a:r>
              <a:rPr lang="en-US" altLang="ko-KR" sz="1200" dirty="0"/>
              <a:t>(Media recording) </a:t>
            </a:r>
            <a:r>
              <a:rPr lang="ko-KR" altLang="en-US" sz="1200" dirty="0"/>
              <a:t>중</a:t>
            </a:r>
            <a:r>
              <a:rPr lang="en-US" altLang="ko-KR" sz="1200" dirty="0"/>
              <a:t> + “OK Google” </a:t>
            </a:r>
            <a:r>
              <a:rPr lang="ko-KR" altLang="en-US" sz="1200" dirty="0"/>
              <a:t>인식 가능</a:t>
            </a:r>
            <a:endParaRPr lang="en-US" altLang="ko-KR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음악 </a:t>
            </a:r>
            <a:r>
              <a:rPr lang="ko-KR" altLang="en-US" sz="1200" dirty="0"/>
              <a:t>재생 중 </a:t>
            </a:r>
            <a:r>
              <a:rPr lang="en-US" altLang="ko-KR" sz="1200" dirty="0"/>
              <a:t>+ </a:t>
            </a:r>
            <a:r>
              <a:rPr lang="ko-KR" altLang="en-US" sz="1200" dirty="0"/>
              <a:t>보이스레코딩</a:t>
            </a:r>
            <a:r>
              <a:rPr lang="en-US" altLang="ko-KR" sz="1200" dirty="0"/>
              <a:t>(Voice recording) </a:t>
            </a:r>
            <a:r>
              <a:rPr lang="ko-KR" altLang="en-US" sz="1200" dirty="0"/>
              <a:t>중</a:t>
            </a:r>
            <a:r>
              <a:rPr lang="en-US" altLang="ko-KR" sz="1200" dirty="0"/>
              <a:t> + “OK Google” </a:t>
            </a:r>
            <a:r>
              <a:rPr lang="ko-KR" altLang="en-US" sz="1200" dirty="0"/>
              <a:t>인식 가능</a:t>
            </a: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레코더 </a:t>
            </a:r>
            <a:r>
              <a:rPr lang="ko-KR" altLang="en-US" sz="1200" dirty="0" err="1">
                <a:solidFill>
                  <a:srgbClr val="FF0000"/>
                </a:solidFill>
              </a:rPr>
              <a:t>동작시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audio scene </a:t>
            </a:r>
            <a:r>
              <a:rPr lang="ko-KR" altLang="en-US" sz="1200" dirty="0">
                <a:solidFill>
                  <a:srgbClr val="FF0000"/>
                </a:solidFill>
              </a:rPr>
              <a:t>검출 현황 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음성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뮤직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박수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휘파람 외 다른 사운드 인식 여부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동물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고래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고양이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곰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낙타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늑대</a:t>
            </a:r>
            <a:r>
              <a:rPr lang="en-US" altLang="ko-KR" sz="1200" dirty="0" smtClean="0"/>
              <a:t>X (</a:t>
            </a:r>
            <a:r>
              <a:rPr lang="ko-KR" altLang="en-US" sz="1200" dirty="0" smtClean="0"/>
              <a:t>일반적인 동물 정도만 인식됨</a:t>
            </a:r>
            <a:r>
              <a:rPr lang="en-US" altLang="ko-KR" sz="1200" dirty="0" smtClean="0"/>
              <a:t>) 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박수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웃음소리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휘파람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음성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인식률이 뛰어난 정도는 아님</a:t>
            </a:r>
            <a:r>
              <a:rPr lang="en-US" altLang="ko-KR" sz="1200" dirty="0" smtClean="0"/>
              <a:t>)</a:t>
            </a: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레코더 음성인식</a:t>
            </a:r>
            <a:r>
              <a:rPr lang="en-US" altLang="ko-KR" sz="1200" dirty="0">
                <a:solidFill>
                  <a:srgbClr val="FF0000"/>
                </a:solidFill>
              </a:rPr>
              <a:t>(speech to text) </a:t>
            </a:r>
            <a:r>
              <a:rPr lang="ko-KR" altLang="en-US" sz="1200" dirty="0">
                <a:solidFill>
                  <a:srgbClr val="FF0000"/>
                </a:solidFill>
              </a:rPr>
              <a:t>기능 확인 </a:t>
            </a:r>
            <a:r>
              <a:rPr lang="en-US" altLang="ko-KR" sz="1200" dirty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지원 언어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잡음 환경 </a:t>
            </a:r>
            <a:r>
              <a:rPr lang="ko-KR" altLang="en-US" sz="1200" dirty="0">
                <a:solidFill>
                  <a:srgbClr val="FF0000"/>
                </a:solidFill>
              </a:rPr>
              <a:t>동작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동시 말할 때 인식 성능 등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지원 </a:t>
            </a:r>
            <a:r>
              <a:rPr lang="ko-KR" altLang="en-US" sz="1200" dirty="0" smtClean="0">
                <a:solidFill>
                  <a:srgbClr val="FF0000"/>
                </a:solidFill>
              </a:rPr>
              <a:t>언어 </a:t>
            </a:r>
            <a:r>
              <a:rPr lang="en-US" altLang="ko-KR" sz="1200" dirty="0" smtClean="0">
                <a:solidFill>
                  <a:srgbClr val="FF0000"/>
                </a:solidFill>
              </a:rPr>
              <a:t>– </a:t>
            </a:r>
            <a:r>
              <a:rPr lang="ko-KR" altLang="en-US" sz="1200" dirty="0" smtClean="0">
                <a:solidFill>
                  <a:srgbClr val="FF0000"/>
                </a:solidFill>
              </a:rPr>
              <a:t>영어만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잡음 환경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동작 </a:t>
            </a:r>
            <a:r>
              <a:rPr lang="en-US" altLang="ko-KR" sz="1200" dirty="0" smtClean="0">
                <a:solidFill>
                  <a:srgbClr val="FF0000"/>
                </a:solidFill>
              </a:rPr>
              <a:t>– 3QUEST Noise</a:t>
            </a:r>
            <a:r>
              <a:rPr lang="ko-KR" altLang="en-US" sz="1200" dirty="0" smtClean="0">
                <a:solidFill>
                  <a:srgbClr val="FF0000"/>
                </a:solidFill>
              </a:rPr>
              <a:t>중 </a:t>
            </a:r>
            <a:r>
              <a:rPr lang="en-US" altLang="ko-KR" sz="1200" dirty="0" smtClean="0">
                <a:solidFill>
                  <a:srgbClr val="FF0000"/>
                </a:solidFill>
              </a:rPr>
              <a:t>Car</a:t>
            </a:r>
            <a:r>
              <a:rPr lang="ko-KR" altLang="en-US" sz="1200" dirty="0" smtClean="0">
                <a:solidFill>
                  <a:srgbClr val="FF0000"/>
                </a:solidFill>
              </a:rPr>
              <a:t>빼고는 대략 잘 동작함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동시 </a:t>
            </a:r>
            <a:r>
              <a:rPr lang="ko-KR" altLang="en-US" sz="1200" dirty="0">
                <a:solidFill>
                  <a:srgbClr val="FF0000"/>
                </a:solidFill>
              </a:rPr>
              <a:t>말할 때 인식 성능 등</a:t>
            </a: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76988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50318"/>
              </p:ext>
            </p:extLst>
          </p:nvPr>
        </p:nvGraphicFramePr>
        <p:xfrm>
          <a:off x="181494" y="171392"/>
          <a:ext cx="8995516" cy="80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1799504217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2149283937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1532329823"/>
                    </a:ext>
                  </a:extLst>
                </a:gridCol>
              </a:tblGrid>
              <a:tr h="805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mode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Car Mode. This allows for Google Assistant to provide quick message replies to incoming calls “I’m driving – call you later”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65092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Athletico buffers audio and passes to SLPI for CHRE to detect its in Car Mode. This allows for Google Assistant to provide quick message replies to incoming calls “I’m driving – call you later”</a:t>
            </a:r>
            <a:endParaRPr lang="ko-KR" alt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/>
          </a:p>
          <a:p>
            <a:r>
              <a:rPr lang="en-US" altLang="ko-KR" sz="1200" dirty="0" smtClean="0"/>
              <a:t>:  </a:t>
            </a:r>
            <a:r>
              <a:rPr lang="ko-KR" altLang="en-US" sz="1200" dirty="0" smtClean="0"/>
              <a:t>오피스에서는 </a:t>
            </a:r>
            <a:r>
              <a:rPr lang="en-US" altLang="ko-KR" sz="1200" dirty="0" smtClean="0"/>
              <a:t>Car mode </a:t>
            </a:r>
            <a:r>
              <a:rPr lang="ko-KR" altLang="en-US" sz="1200" dirty="0" smtClean="0"/>
              <a:t>동작을 </a:t>
            </a:r>
            <a:r>
              <a:rPr lang="ko-KR" altLang="en-US" sz="1200" dirty="0" err="1" smtClean="0"/>
              <a:t>트리거링</a:t>
            </a:r>
            <a:r>
              <a:rPr lang="ko-KR" altLang="en-US" sz="1200" dirty="0" smtClean="0"/>
              <a:t> 할 수 없음</a:t>
            </a:r>
            <a:r>
              <a:rPr lang="en-US" altLang="ko-KR" sz="1200" dirty="0" smtClean="0"/>
              <a:t>. -&gt; </a:t>
            </a:r>
            <a:r>
              <a:rPr lang="ko-KR" altLang="en-US" sz="1200" dirty="0" smtClean="0"/>
              <a:t>그래서 </a:t>
            </a:r>
            <a:r>
              <a:rPr lang="en-US" altLang="ko-KR" sz="1200" dirty="0" smtClean="0"/>
              <a:t>Car </a:t>
            </a:r>
            <a:r>
              <a:rPr lang="ko-KR" altLang="en-US" sz="1200" dirty="0" smtClean="0"/>
              <a:t>실내 주행 오디오만 입력으로 테스트 해보았으나 </a:t>
            </a:r>
            <a:r>
              <a:rPr lang="en-US" altLang="ko-KR" sz="1200" dirty="0" smtClean="0"/>
              <a:t>Car mode </a:t>
            </a:r>
            <a:r>
              <a:rPr lang="ko-KR" altLang="en-US" sz="1200" dirty="0" smtClean="0"/>
              <a:t>동작 </a:t>
            </a:r>
            <a:r>
              <a:rPr lang="ko-KR" altLang="en-US" sz="1200" dirty="0" err="1" smtClean="0"/>
              <a:t>않됨</a:t>
            </a:r>
            <a:endParaRPr lang="en-US" altLang="ko-KR" sz="1200" dirty="0" smtClean="0"/>
          </a:p>
          <a:p>
            <a:r>
              <a:rPr lang="ko-KR" altLang="en-US" sz="1200" dirty="0" smtClean="0"/>
              <a:t>그러므로 </a:t>
            </a:r>
            <a:r>
              <a:rPr lang="en-US" altLang="ko-KR" sz="1200" dirty="0" smtClean="0"/>
              <a:t>Car mode</a:t>
            </a:r>
            <a:r>
              <a:rPr lang="ko-KR" altLang="en-US" sz="1200" dirty="0" smtClean="0"/>
              <a:t>는 </a:t>
            </a:r>
            <a:r>
              <a:rPr lang="en-US" altLang="ko-KR" sz="1200" dirty="0" smtClean="0"/>
              <a:t>Audio + </a:t>
            </a:r>
            <a:r>
              <a:rPr lang="ko-KR" altLang="en-US" sz="1200" dirty="0" smtClean="0"/>
              <a:t>가속도 센서 </a:t>
            </a:r>
            <a:r>
              <a:rPr lang="en-US" altLang="ko-KR" sz="1200" dirty="0" smtClean="0"/>
              <a:t>or Other </a:t>
            </a:r>
            <a:r>
              <a:rPr lang="ko-KR" altLang="en-US" sz="1200" dirty="0" smtClean="0"/>
              <a:t>센서 데이터를 </a:t>
            </a:r>
            <a:r>
              <a:rPr lang="en-US" altLang="ko-KR" sz="1200" dirty="0" smtClean="0"/>
              <a:t>Fusion</a:t>
            </a:r>
            <a:r>
              <a:rPr lang="ko-KR" altLang="en-US" sz="1200" dirty="0" smtClean="0"/>
              <a:t>하여 모드 인식을 </a:t>
            </a:r>
            <a:r>
              <a:rPr lang="ko-KR" altLang="en-US" sz="1200" dirty="0" err="1" smtClean="0"/>
              <a:t>하는것으로</a:t>
            </a:r>
            <a:r>
              <a:rPr lang="ko-KR" altLang="en-US" sz="1200" dirty="0" smtClean="0"/>
              <a:t> 보임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46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46567"/>
              </p:ext>
            </p:extLst>
          </p:nvPr>
        </p:nvGraphicFramePr>
        <p:xfrm>
          <a:off x="173182" y="179705"/>
          <a:ext cx="8995516" cy="57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401893428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333913533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2698574453"/>
                    </a:ext>
                  </a:extLst>
                </a:gridCol>
              </a:tblGrid>
              <a:tr h="575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Live transcription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YouTube,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 (On deice)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동영상 촬영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contents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에서의 번역 성능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17613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" y="1005686"/>
            <a:ext cx="2610706" cy="55114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448108" y="1351549"/>
            <a:ext cx="4029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동영상 촬영 </a:t>
            </a:r>
            <a:r>
              <a:rPr lang="en-US" altLang="ko-KR" sz="1200" dirty="0">
                <a:solidFill>
                  <a:srgbClr val="FF0000"/>
                </a:solidFill>
              </a:rPr>
              <a:t>contents </a:t>
            </a:r>
            <a:r>
              <a:rPr lang="ko-KR" altLang="en-US" sz="1200" dirty="0">
                <a:solidFill>
                  <a:srgbClr val="FF0000"/>
                </a:solidFill>
              </a:rPr>
              <a:t>에서의 번역 성능 확인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동영상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촬영시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음성에대한</a:t>
            </a:r>
            <a:r>
              <a:rPr lang="ko-KR" altLang="en-US" sz="1200" dirty="0" smtClean="0">
                <a:solidFill>
                  <a:srgbClr val="FF0000"/>
                </a:solidFill>
              </a:rPr>
              <a:t> 실시가 번역은 불가능함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단</a:t>
            </a:r>
            <a:r>
              <a:rPr lang="en-US" altLang="ko-KR" sz="1200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dirty="0" smtClean="0">
                <a:solidFill>
                  <a:srgbClr val="FF0000"/>
                </a:solidFill>
              </a:rPr>
              <a:t>촬영 후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레코딩된</a:t>
            </a:r>
            <a:r>
              <a:rPr lang="ko-KR" altLang="en-US" sz="1200" dirty="0" smtClean="0">
                <a:solidFill>
                  <a:srgbClr val="FF0000"/>
                </a:solidFill>
              </a:rPr>
              <a:t> 동영상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재생시</a:t>
            </a:r>
            <a:r>
              <a:rPr lang="ko-KR" altLang="en-US" sz="1200" dirty="0" smtClean="0">
                <a:solidFill>
                  <a:srgbClr val="FF0000"/>
                </a:solidFill>
              </a:rPr>
              <a:t> 번역은 가능함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135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5309"/>
              </p:ext>
            </p:extLst>
          </p:nvPr>
        </p:nvGraphicFramePr>
        <p:xfrm>
          <a:off x="181495" y="179705"/>
          <a:ext cx="10300855" cy="10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66">
                  <a:extLst>
                    <a:ext uri="{9D8B030D-6E8A-4147-A177-3AD203B41FA5}">
                      <a16:colId xmlns:a16="http://schemas.microsoft.com/office/drawing/2014/main" val="940835822"/>
                    </a:ext>
                  </a:extLst>
                </a:gridCol>
                <a:gridCol w="3197999">
                  <a:extLst>
                    <a:ext uri="{9D8B030D-6E8A-4147-A177-3AD203B41FA5}">
                      <a16:colId xmlns:a16="http://schemas.microsoft.com/office/drawing/2014/main" val="781116663"/>
                    </a:ext>
                  </a:extLst>
                </a:gridCol>
                <a:gridCol w="6331190">
                  <a:extLst>
                    <a:ext uri="{9D8B030D-6E8A-4147-A177-3AD203B41FA5}">
                      <a16:colId xmlns:a16="http://schemas.microsoft.com/office/drawing/2014/main" val="3900126397"/>
                    </a:ext>
                  </a:extLst>
                </a:gridCol>
              </a:tblGrid>
              <a:tr h="1025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Next Gen Google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Assistant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No need to say OK Google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audio, and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 on Athletico enables use cases without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hotword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phrase. Ex) when it knows it’s the user (Face ID), or in a string of commands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가능 여부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ID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연동 외에 다른 시나리오에 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되는지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11499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63682" y="1750782"/>
            <a:ext cx="111234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running on Athletico enables use cases without the </a:t>
            </a:r>
            <a:r>
              <a:rPr lang="en-US" altLang="ko-KR" sz="1200" dirty="0" err="1"/>
              <a:t>hotword</a:t>
            </a:r>
            <a:r>
              <a:rPr lang="en-US" altLang="ko-KR" sz="1200" dirty="0"/>
              <a:t> phrase. Ex) when it knows it’s the user (Face ID), or in a string of commands</a:t>
            </a:r>
          </a:p>
          <a:p>
            <a:r>
              <a:rPr lang="en-US" altLang="ko-KR" sz="1200" dirty="0" smtClean="0"/>
              <a:t>: Athletico</a:t>
            </a:r>
            <a:r>
              <a:rPr lang="ko-KR" altLang="en-US" sz="1200" dirty="0" smtClean="0"/>
              <a:t> 레이더 </a:t>
            </a:r>
            <a:r>
              <a:rPr lang="ko-KR" altLang="en-US" sz="1200" dirty="0"/>
              <a:t>센서를 사용하면 </a:t>
            </a:r>
            <a:r>
              <a:rPr lang="ko-KR" altLang="en-US" sz="1200" dirty="0" err="1"/>
              <a:t>핫워드</a:t>
            </a:r>
            <a:r>
              <a:rPr lang="ko-KR" altLang="en-US" sz="1200" dirty="0"/>
              <a:t> 문구 없이 </a:t>
            </a:r>
            <a:r>
              <a:rPr lang="ko-KR" altLang="en-US" sz="1200" dirty="0" smtClean="0"/>
              <a:t>사용할 </a:t>
            </a:r>
            <a:r>
              <a:rPr lang="ko-KR" altLang="en-US" sz="1200" dirty="0"/>
              <a:t>수 있습니다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 </a:t>
            </a:r>
            <a:r>
              <a:rPr lang="ko-KR" altLang="en-US" sz="1200" dirty="0"/>
              <a:t>예</a:t>
            </a:r>
            <a:r>
              <a:rPr lang="en-US" altLang="ko-KR" sz="1200" dirty="0"/>
              <a:t>) </a:t>
            </a:r>
            <a:r>
              <a:rPr lang="ko-KR" altLang="en-US" sz="1200" dirty="0"/>
              <a:t>사용자 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faceID</a:t>
            </a:r>
            <a:r>
              <a:rPr lang="en-US" altLang="ko-KR" sz="1200" dirty="0"/>
              <a:t>) </a:t>
            </a:r>
            <a:r>
              <a:rPr lang="ko-KR" altLang="en-US" sz="1200" dirty="0"/>
              <a:t>인지</a:t>
            </a:r>
            <a:r>
              <a:rPr lang="en-US" altLang="ko-KR" sz="1200" dirty="0"/>
              <a:t>, </a:t>
            </a:r>
            <a:r>
              <a:rPr lang="ko-KR" altLang="en-US" sz="1200" dirty="0"/>
              <a:t>명령어 문자열인지 알 </a:t>
            </a:r>
            <a:r>
              <a:rPr lang="ko-KR" altLang="en-US" sz="1200" dirty="0" smtClean="0"/>
              <a:t>때 </a:t>
            </a:r>
            <a:r>
              <a:rPr lang="en-US" altLang="ko-KR" sz="1200" dirty="0" smtClean="0"/>
              <a:t>?</a:t>
            </a:r>
            <a:endParaRPr lang="ko-KR" altLang="en-US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OK google </a:t>
            </a:r>
            <a:r>
              <a:rPr lang="ko-KR" altLang="en-US" sz="1200" dirty="0"/>
              <a:t>명령어 없이 음성 인식 가능 여부</a:t>
            </a:r>
            <a:endParaRPr lang="en-US" altLang="ko-KR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구글에서는 정책적으로 </a:t>
            </a:r>
            <a:r>
              <a:rPr lang="en-US" altLang="ko-KR" sz="1200" dirty="0" smtClean="0"/>
              <a:t>Pixel</a:t>
            </a:r>
            <a:r>
              <a:rPr lang="ko-KR" altLang="en-US" sz="1200" dirty="0" smtClean="0"/>
              <a:t>폰 에서는 </a:t>
            </a:r>
            <a:r>
              <a:rPr lang="en-US" altLang="ko-KR" sz="1200" dirty="0" smtClean="0"/>
              <a:t>“OK google” </a:t>
            </a:r>
            <a:r>
              <a:rPr lang="ko-KR" altLang="en-US" sz="1200" dirty="0" smtClean="0"/>
              <a:t>또는 </a:t>
            </a:r>
            <a:r>
              <a:rPr lang="en-US" altLang="ko-KR" sz="1200" dirty="0" smtClean="0"/>
              <a:t>“Hey google” 2</a:t>
            </a:r>
            <a:r>
              <a:rPr lang="ko-KR" altLang="en-US" sz="1200" dirty="0" smtClean="0"/>
              <a:t>개의 명령어로만 음성인식이 가능함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단</a:t>
            </a:r>
            <a:r>
              <a:rPr lang="en-US" altLang="ko-KR" sz="1200" dirty="0" smtClean="0"/>
              <a:t>‘ </a:t>
            </a:r>
            <a:r>
              <a:rPr lang="ko-KR" altLang="en-US" sz="1200" dirty="0" smtClean="0"/>
              <a:t>구글의 스마트 홈 기기들 </a:t>
            </a:r>
            <a:r>
              <a:rPr lang="en-US" altLang="ko-KR" sz="1200" dirty="0" smtClean="0"/>
              <a:t>Google Nest or Google Home </a:t>
            </a:r>
            <a:r>
              <a:rPr lang="ko-KR" altLang="en-US" sz="1200" dirty="0" smtClean="0"/>
              <a:t>과같은 스마트 스피커에서는 명령어 호출없이 대화가 가능하다고 함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아래 </a:t>
            </a:r>
            <a:r>
              <a:rPr lang="ko-KR" altLang="en-US" sz="1200" dirty="0" err="1" smtClean="0"/>
              <a:t>링크참고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ko-KR" sz="1200" dirty="0" smtClean="0">
                <a:solidFill>
                  <a:srgbClr val="FF0000"/>
                </a:solidFill>
                <a:hlinkClick r:id="rId2"/>
              </a:rPr>
              <a:t>support.google.com/googlenest/answer/7685981?hl=en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FF0000"/>
                </a:solidFill>
              </a:rPr>
              <a:t>Face ID </a:t>
            </a:r>
            <a:r>
              <a:rPr lang="ko-KR" altLang="en-US" sz="1200" dirty="0">
                <a:solidFill>
                  <a:srgbClr val="FF0000"/>
                </a:solidFill>
              </a:rPr>
              <a:t>연동 외에 다른 시나리오에  </a:t>
            </a:r>
            <a:r>
              <a:rPr lang="en-US" altLang="ko-KR" sz="1200" dirty="0">
                <a:solidFill>
                  <a:srgbClr val="FF0000"/>
                </a:solidFill>
              </a:rPr>
              <a:t>Ok google </a:t>
            </a:r>
            <a:r>
              <a:rPr lang="ko-KR" altLang="en-US" sz="1200" dirty="0">
                <a:solidFill>
                  <a:srgbClr val="FF0000"/>
                </a:solidFill>
              </a:rPr>
              <a:t>명령어 없이 음성 인식 되는지 확인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시나리오 없음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04557"/>
            <a:ext cx="3867642" cy="22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2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887" y="374073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Now Playing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887" y="1155469"/>
            <a:ext cx="631583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Setting </a:t>
            </a:r>
            <a:r>
              <a:rPr lang="en-US" altLang="ko-KR" dirty="0" smtClean="0">
                <a:sym typeface="Wingdings" panose="05000000000000000000" pitchFamily="2" charset="2"/>
              </a:rPr>
              <a:t> Display  Lock Screen Display  Now Playing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Lock screen </a:t>
            </a:r>
            <a:r>
              <a:rPr lang="ko-KR" altLang="en-US" dirty="0" smtClean="0">
                <a:sym typeface="Wingdings" panose="05000000000000000000" pitchFamily="2" charset="2"/>
              </a:rPr>
              <a:t>상에서 곡 세부사항 표현 선택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Notification shade </a:t>
            </a:r>
            <a:r>
              <a:rPr lang="ko-KR" altLang="en-US" dirty="0" smtClean="0">
                <a:sym typeface="Wingdings" panose="05000000000000000000" pitchFamily="2" charset="2"/>
              </a:rPr>
              <a:t>선택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Pixel 2 </a:t>
            </a:r>
            <a:r>
              <a:rPr lang="ko-KR" altLang="en-US" dirty="0" smtClean="0">
                <a:sym typeface="Wingdings" panose="05000000000000000000" pitchFamily="2" charset="2"/>
              </a:rPr>
              <a:t>에서 소개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ym typeface="Wingdings" panose="05000000000000000000" pitchFamily="2" charset="2"/>
              </a:rPr>
              <a:t>사용자 주변의 음악을 인식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 smtClean="0">
                <a:sym typeface="Wingdings" panose="05000000000000000000" pitchFamily="2" charset="2"/>
              </a:rPr>
              <a:t>연대순으로 기록 정리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ym typeface="Wingdings" panose="05000000000000000000" pitchFamily="2" charset="2"/>
              </a:rPr>
              <a:t>인터넷 연결 불필요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ym typeface="Wingdings" panose="05000000000000000000" pitchFamily="2" charset="2"/>
              </a:rPr>
              <a:t>모든 곡을 인식하지는 못함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ym typeface="Wingdings" panose="05000000000000000000" pitchFamily="2" charset="2"/>
              </a:rPr>
              <a:t>사용자가 곡을 별개로 식별하여 </a:t>
            </a:r>
            <a:r>
              <a:rPr lang="en-US" altLang="ko-KR" dirty="0" smtClean="0">
                <a:sym typeface="Wingdings" panose="05000000000000000000" pitchFamily="2" charset="2"/>
              </a:rPr>
              <a:t>master log</a:t>
            </a:r>
            <a:r>
              <a:rPr lang="ko-KR" altLang="en-US" dirty="0" smtClean="0">
                <a:sym typeface="Wingdings" panose="05000000000000000000" pitchFamily="2" charset="2"/>
              </a:rPr>
              <a:t>로 보낼 수 있음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# audio / background conversation</a:t>
            </a:r>
            <a:r>
              <a:rPr lang="ko-KR" altLang="en-US" dirty="0" smtClean="0">
                <a:sym typeface="Wingdings" panose="05000000000000000000" pitchFamily="2" charset="2"/>
              </a:rPr>
              <a:t>을 </a:t>
            </a:r>
            <a:r>
              <a:rPr lang="en-US" altLang="ko-KR" dirty="0" smtClean="0">
                <a:sym typeface="Wingdings" panose="05000000000000000000" pitchFamily="2" charset="2"/>
              </a:rPr>
              <a:t>google </a:t>
            </a:r>
            <a:r>
              <a:rPr lang="ko-KR" altLang="en-US" dirty="0" smtClean="0">
                <a:sym typeface="Wingdings" panose="05000000000000000000" pitchFamily="2" charset="2"/>
              </a:rPr>
              <a:t>에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전송 </a:t>
            </a:r>
            <a:r>
              <a:rPr lang="en-US" altLang="ko-KR" dirty="0" smtClean="0"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5279" y="5818284"/>
            <a:ext cx="277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Learn more </a:t>
            </a:r>
            <a:r>
              <a:rPr lang="ko-KR" altLang="en-US" dirty="0" smtClean="0">
                <a:solidFill>
                  <a:srgbClr val="FF0000"/>
                </a:solidFill>
              </a:rPr>
              <a:t>확인해 볼 것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61642" y="631705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00" dirty="0"/>
              <a:t>https://www.digitaltrends.com/mobile/google-pixel-4-settings/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670" y="1334226"/>
            <a:ext cx="5317330" cy="37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887" y="374073"/>
            <a:ext cx="270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Continued Conversation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887" y="1155469"/>
            <a:ext cx="76067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Setting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err="1" smtClean="0">
                <a:sym typeface="Wingdings" panose="05000000000000000000" pitchFamily="2" charset="2"/>
              </a:rPr>
              <a:t>Appls</a:t>
            </a:r>
            <a:r>
              <a:rPr lang="en-US" altLang="ko-KR" dirty="0" smtClean="0">
                <a:sym typeface="Wingdings" panose="05000000000000000000" pitchFamily="2" charset="2"/>
              </a:rPr>
              <a:t> &amp; notifications  Assistant  Continued </a:t>
            </a:r>
            <a:r>
              <a:rPr lang="en-US" altLang="ko-KR" dirty="0" err="1" smtClean="0">
                <a:sym typeface="Wingdings" panose="05000000000000000000" pitchFamily="2" charset="2"/>
              </a:rPr>
              <a:t>Cnversation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Enable continued conversation on Google assistant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“Hey Google” </a:t>
            </a:r>
            <a:r>
              <a:rPr lang="ko-KR" altLang="en-US" dirty="0" smtClean="0">
                <a:sym typeface="Wingdings" panose="05000000000000000000" pitchFamily="2" charset="2"/>
              </a:rPr>
              <a:t>반복 없이 후속 질문들에 대해 응답 가능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ym typeface="Wingdings" panose="05000000000000000000" pitchFamily="2" charset="2"/>
              </a:rPr>
              <a:t>스마트 스피커에 대해서 </a:t>
            </a:r>
            <a:r>
              <a:rPr lang="en-US" altLang="ko-KR" dirty="0" smtClean="0">
                <a:sym typeface="Wingdings" panose="05000000000000000000" pitchFamily="2" charset="2"/>
              </a:rPr>
              <a:t>option </a:t>
            </a:r>
            <a:r>
              <a:rPr lang="ko-KR" altLang="en-US" dirty="0" smtClean="0">
                <a:sym typeface="Wingdings" panose="05000000000000000000" pitchFamily="2" charset="2"/>
              </a:rPr>
              <a:t>으로 제공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Default off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346" y="1933033"/>
            <a:ext cx="5143644" cy="361551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83335" y="46682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00" dirty="0"/>
              <a:t>https://www.digitaltrends.com/mobile/google-pixel-4-settings/</a:t>
            </a:r>
          </a:p>
        </p:txBody>
      </p:sp>
    </p:spTree>
    <p:extLst>
      <p:ext uri="{BB962C8B-B14F-4D97-AF65-F5344CB8AC3E}">
        <p14:creationId xmlns:p14="http://schemas.microsoft.com/office/powerpoint/2010/main" val="325167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1. Now Playing (</a:t>
            </a:r>
            <a:r>
              <a:rPr lang="ko-KR" altLang="en-US" sz="1600" dirty="0" smtClean="0"/>
              <a:t>주변에서 </a:t>
            </a:r>
            <a:r>
              <a:rPr lang="ko-KR" altLang="en-US" sz="1600" dirty="0"/>
              <a:t>들리는 음악 </a:t>
            </a:r>
            <a:r>
              <a:rPr lang="ko-KR" altLang="en-US" sz="1600" dirty="0" smtClean="0"/>
              <a:t>찾기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설정 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소리 </a:t>
            </a:r>
            <a:r>
              <a:rPr lang="en-US" altLang="ko-KR" sz="1200" dirty="0" smtClean="0"/>
              <a:t>&gt; Now Playing   (Eng. How </a:t>
            </a:r>
            <a:r>
              <a:rPr lang="en-US" altLang="ko-KR" sz="1200" dirty="0"/>
              <a:t>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Now </a:t>
            </a:r>
            <a:r>
              <a:rPr lang="en-US" altLang="ko-KR" sz="1200" dirty="0" smtClean="0"/>
              <a:t>Playing)</a:t>
            </a:r>
          </a:p>
          <a:p>
            <a:r>
              <a:rPr lang="en-US" altLang="ko-KR" sz="1200" dirty="0"/>
              <a:t>-  </a:t>
            </a:r>
            <a:r>
              <a:rPr lang="en-US" altLang="ko-KR" sz="1200" dirty="0" smtClean="0">
                <a:hlinkClick r:id="rId2"/>
              </a:rPr>
              <a:t>https</a:t>
            </a:r>
            <a:r>
              <a:rPr lang="en-US" altLang="ko-KR" sz="1200" dirty="0">
                <a:hlinkClick r:id="rId2"/>
              </a:rPr>
              <a:t>://</a:t>
            </a:r>
            <a:r>
              <a:rPr lang="en-US" altLang="ko-KR" sz="1200" dirty="0" smtClean="0">
                <a:hlinkClick r:id="rId2"/>
              </a:rPr>
              <a:t>support.google.com/pixelphone/answer/7535326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endParaRPr lang="en-US" altLang="ko-KR" sz="1200" dirty="0" smtClean="0"/>
          </a:p>
          <a:p>
            <a:r>
              <a:rPr lang="en-US" altLang="ko-KR" sz="1600" dirty="0" smtClean="0"/>
              <a:t>2. Motion Sense (</a:t>
            </a:r>
            <a:r>
              <a:rPr lang="ko-KR" altLang="en-US" sz="1600" dirty="0" smtClean="0"/>
              <a:t>모션 제어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시스템 </a:t>
            </a:r>
            <a:r>
              <a:rPr lang="en-US" altLang="ko-KR" sz="1200" dirty="0"/>
              <a:t>&gt; </a:t>
            </a:r>
            <a:r>
              <a:rPr lang="en-US" altLang="ko-KR" sz="1200" dirty="0" smtClean="0"/>
              <a:t>Motion Sense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System</a:t>
            </a:r>
            <a:r>
              <a:rPr lang="ko-KR" altLang="en-US" sz="1200" dirty="0"/>
              <a:t> </a:t>
            </a:r>
            <a:r>
              <a:rPr lang="en-US" altLang="ko-KR" sz="1200" dirty="0"/>
              <a:t>&gt; Motion Sense</a:t>
            </a:r>
            <a:r>
              <a:rPr lang="en-US" altLang="ko-KR" sz="12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hlinkClick r:id="rId3"/>
              </a:rPr>
              <a:t>https</a:t>
            </a:r>
            <a:r>
              <a:rPr lang="en-US" altLang="ko-KR" sz="1200" dirty="0">
                <a:hlinkClick r:id="rId3"/>
              </a:rPr>
              <a:t>://support.google.com/pixelphone/answer/9517454</a:t>
            </a:r>
            <a:endParaRPr lang="en-US" altLang="ko-KR" sz="1200" dirty="0" smtClean="0"/>
          </a:p>
          <a:p>
            <a:pPr marL="228600" indent="-228600">
              <a:buAutoNum type="arabicPeriod"/>
            </a:pPr>
            <a:endParaRPr lang="en-US" altLang="ko-KR" sz="1600" dirty="0" smtClean="0"/>
          </a:p>
          <a:p>
            <a:r>
              <a:rPr lang="en-US" altLang="ko-KR" sz="1600" dirty="0" smtClean="0"/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 smtClean="0"/>
              <a:t>녹음기 앱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</a:t>
            </a:r>
            <a:r>
              <a:rPr lang="en-US" altLang="ko-KR" sz="1200" dirty="0" smtClean="0"/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hlinkClick r:id="rId4"/>
              </a:rPr>
              <a:t>https://</a:t>
            </a:r>
            <a:r>
              <a:rPr lang="en-US" altLang="ko-KR" sz="1200" dirty="0" smtClean="0">
                <a:hlinkClick r:id="rId4"/>
              </a:rPr>
              <a:t>support.google.com/pixelphone/answer/9516618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600" dirty="0" smtClean="0"/>
          </a:p>
          <a:p>
            <a:r>
              <a:rPr lang="en-US" altLang="ko-KR" sz="1600" dirty="0" smtClean="0"/>
              <a:t>4. Live Caption(</a:t>
            </a:r>
            <a:r>
              <a:rPr lang="ko-KR" altLang="en-US" sz="1600" dirty="0" smtClean="0"/>
              <a:t>실시간 자막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/>
              <a:t>소리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실시간 자막   </a:t>
            </a:r>
            <a:r>
              <a:rPr lang="en-US" altLang="ko-KR" sz="1200" dirty="0" smtClean="0"/>
              <a:t>(Eng.  </a:t>
            </a:r>
            <a:r>
              <a:rPr lang="en-US" altLang="ko-KR" sz="1200" dirty="0"/>
              <a:t>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Live </a:t>
            </a:r>
            <a:r>
              <a:rPr lang="en-US" altLang="ko-KR" sz="1200" dirty="0" smtClean="0"/>
              <a:t>Caption)</a:t>
            </a:r>
          </a:p>
          <a:p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hlinkClick r:id="rId5"/>
              </a:rPr>
              <a:t>https</a:t>
            </a:r>
            <a:r>
              <a:rPr lang="en-US" altLang="ko-KR" sz="1200" dirty="0">
                <a:hlinkClick r:id="rId5"/>
              </a:rPr>
              <a:t>://support.google.com/accessibility/android/answer/9350862</a:t>
            </a:r>
            <a:endParaRPr lang="en-US" altLang="ko-KR" sz="1200" dirty="0" smtClean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06689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227" y="249383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Knowles Athletico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24930"/>
              </p:ext>
            </p:extLst>
          </p:nvPr>
        </p:nvGraphicFramePr>
        <p:xfrm>
          <a:off x="237467" y="696594"/>
          <a:ext cx="11711992" cy="599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16864659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22478909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4080535304"/>
                    </a:ext>
                  </a:extLst>
                </a:gridCol>
                <a:gridCol w="2716476">
                  <a:extLst>
                    <a:ext uri="{9D8B030D-6E8A-4147-A177-3AD203B41FA5}">
                      <a16:colId xmlns:a16="http://schemas.microsoft.com/office/drawing/2014/main" val="949342071"/>
                    </a:ext>
                  </a:extLst>
                </a:gridCol>
              </a:tblGrid>
              <a:tr h="31755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Use-cases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Functionality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56819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OK</a:t>
                      </a:r>
                      <a:r>
                        <a:rPr lang="en-US" altLang="ko-KR" sz="1200" baseline="0" dirty="0" smtClean="0"/>
                        <a:t> Google detection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OK Google-first stage detection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OK Google detection during Media record mode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Echo canceller for Barge-in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SD855 after Athletico front end, low power processing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2719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Ambient music detection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Local detection for song/artist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Ambient music detection even during media record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Echo canceller during music playback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On-device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인식 여부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 music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과 배경 사운드 구별 가능 여부 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64173"/>
                  </a:ext>
                </a:extLst>
              </a:tr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Motion Sense detection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Face unlock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Radar sensor detects the face near the phone for fastest face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unlock in industry : privacy to have all this on phone only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Flicker sensor data pass through, enabling the face unlock camera/</a:t>
                      </a:r>
                      <a:r>
                        <a:rPr lang="en-US" altLang="ko-KR" sz="1200" dirty="0" err="1" smtClean="0"/>
                        <a:t>ToF</a:t>
                      </a:r>
                      <a:r>
                        <a:rPr lang="en-US" altLang="ko-KR" sz="1200" dirty="0" smtClean="0"/>
                        <a:t> measurements on the system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unlock / Alarm clock, screen on/off and more / Music track swipe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     Always on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기능인지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runs Face Unlock, but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Radar Sensor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4107"/>
                  </a:ext>
                </a:extLst>
              </a:tr>
              <a:tr h="13998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Presence: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Alarm clock, Poser screen on/off, and more (100%)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user is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near the device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hand reach towards phone, or walking away from the phone, can turn on/off the screen. All processed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decides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what to do with Athletico Radar Sensor information of scenario. Alarm goes softer as your hand nears the phone. Walking away from phone turns off screen.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57338"/>
                  </a:ext>
                </a:extLst>
              </a:tr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Gesture: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Music Track Swipe forward (100%)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on Athletico detects swipes to skip songs, shut off alarm, interact w games.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Smart enough to reject coffee mug passing over top of phone (similar to swipe) vs hand swipe motion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will combine Gesture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with Apps, gaming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00680"/>
                  </a:ext>
                </a:extLst>
              </a:tr>
              <a:tr h="5383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Battery Saver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provides power data from its use cases upwards to the system to optimize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SDM855 takes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power data across system for optimization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1889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591991" y="161846"/>
            <a:ext cx="17151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Very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8501" y="161846"/>
            <a:ext cx="1715194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Little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305011" y="161846"/>
            <a:ext cx="171519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Not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596" y="16184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FF0000"/>
                </a:solidFill>
              </a:rPr>
              <a:t>내용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추가</a:t>
            </a:r>
            <a:r>
              <a:rPr lang="en-US" altLang="ko-KR" sz="1400" dirty="0" smtClean="0">
                <a:solidFill>
                  <a:srgbClr val="FF0000"/>
                </a:solidFill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구분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93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227" y="249383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Knowles Athletico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09584"/>
              </p:ext>
            </p:extLst>
          </p:nvPr>
        </p:nvGraphicFramePr>
        <p:xfrm>
          <a:off x="162652" y="618715"/>
          <a:ext cx="11711992" cy="611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168646595"/>
                    </a:ext>
                  </a:extLst>
                </a:gridCol>
                <a:gridCol w="2862632">
                  <a:extLst>
                    <a:ext uri="{9D8B030D-6E8A-4147-A177-3AD203B41FA5}">
                      <a16:colId xmlns:a16="http://schemas.microsoft.com/office/drawing/2014/main" val="224789092"/>
                    </a:ext>
                  </a:extLst>
                </a:gridCol>
                <a:gridCol w="5644342">
                  <a:extLst>
                    <a:ext uri="{9D8B030D-6E8A-4147-A177-3AD203B41FA5}">
                      <a16:colId xmlns:a16="http://schemas.microsoft.com/office/drawing/2014/main" val="4080535304"/>
                    </a:ext>
                  </a:extLst>
                </a:gridCol>
                <a:gridCol w="2531139">
                  <a:extLst>
                    <a:ext uri="{9D8B030D-6E8A-4147-A177-3AD203B41FA5}">
                      <a16:colId xmlns:a16="http://schemas.microsoft.com/office/drawing/2014/main" val="949342071"/>
                    </a:ext>
                  </a:extLst>
                </a:gridCol>
              </a:tblGrid>
              <a:tr h="44454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Use-cases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Functionality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56819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Camera</a:t>
                      </a:r>
                      <a:r>
                        <a:rPr lang="en-US" altLang="ko-KR" sz="1200" baseline="0" dirty="0" smtClean="0"/>
                        <a:t> App – </a:t>
                      </a:r>
                      <a:r>
                        <a:rPr lang="en-US" altLang="ko-KR" sz="1200" baseline="0" dirty="0" err="1" smtClean="0"/>
                        <a:t>Filcker</a:t>
                      </a:r>
                      <a:r>
                        <a:rPr lang="en-US" altLang="ko-KR" sz="1200" baseline="0" dirty="0" smtClean="0"/>
                        <a:t> sensor detect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flicker Sensor is connected to Athletico, pass-through data to </a:t>
                      </a:r>
                      <a:r>
                        <a:rPr lang="en-US" altLang="ko-KR" sz="1200" baseline="0" dirty="0" err="1" smtClean="0"/>
                        <a:t>SoC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SDM855 processes 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Filcker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2719"/>
                  </a:ext>
                </a:extLst>
              </a:tr>
              <a:tr h="302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Network Voice 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passes Audio use cases with low latency – for all carriers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NS resides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64173"/>
                  </a:ext>
                </a:extLst>
              </a:tr>
              <a:tr h="367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VoIP</a:t>
                      </a:r>
                      <a:r>
                        <a:rPr lang="en-US" altLang="ko-KR" sz="1200" baseline="0" dirty="0" smtClean="0"/>
                        <a:t> Call – DUO, hangouts, Skype, </a:t>
                      </a:r>
                      <a:r>
                        <a:rPr lang="en-US" altLang="ko-KR" sz="1200" baseline="0" dirty="0" err="1" smtClean="0"/>
                        <a:t>etc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passes Audio use cases with low latency – for all carriers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NS resides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4107"/>
                  </a:ext>
                </a:extLst>
              </a:tr>
              <a:tr h="11677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Media Recording :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Sound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recorder, Media recording (camera)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OK google support during media record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동작시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audio scene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검출 현황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음성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뮤직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박수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휘파람 외 다른 사운드 인식 여부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  레코더 음성인식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(speech to text)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지원 언어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잡음환경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동작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동시 말할 때 인식 성능 등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57338"/>
                  </a:ext>
                </a:extLst>
              </a:tr>
              <a:tr h="988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mode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Car Mode. This allows for Google Assistant to provide quick message replies to incoming calls “I’m driving – call you later”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오디오 신호를 이용한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car mode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동작 여부 확인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Car mode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시나리오 분석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어떤 기능들이 있는지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SMD855, SLPI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00680"/>
                  </a:ext>
                </a:extLst>
              </a:tr>
              <a:tr h="548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Crash Detection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a crash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SMD855, SLPI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1889"/>
                  </a:ext>
                </a:extLst>
              </a:tr>
              <a:tr h="548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Live transcription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YouTube,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 (On deice)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동영상 촬영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contents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에서의 번역 성능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51134"/>
                  </a:ext>
                </a:extLst>
              </a:tr>
              <a:tr h="9865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Next Gen Google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Assistant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No need to say OK Google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audio, and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 on Athletico enables use cases without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hotword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phrase. Ex) when it knows it’s the user (Face ID), or in a string of commands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가능 여부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ID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연동 외에 다른 시나리오에 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되는지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2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33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93807"/>
              </p:ext>
            </p:extLst>
          </p:nvPr>
        </p:nvGraphicFramePr>
        <p:xfrm>
          <a:off x="98367" y="113203"/>
          <a:ext cx="89955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420101405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1665294651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2931453514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Ambient music detection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Local detection for song/artist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Ambient music detection even during media record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Echo canceller during music playback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On-device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인식 여부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 music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과 배경 사운드 구별 가능 여부 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07804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0324" r="1071" b="9354"/>
          <a:stretch/>
        </p:blipFill>
        <p:spPr>
          <a:xfrm>
            <a:off x="262423" y="1097338"/>
            <a:ext cx="7356764" cy="559925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 rot="246006">
            <a:off x="852055" y="5266729"/>
            <a:ext cx="1397000" cy="313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73599" y="1463347"/>
            <a:ext cx="38304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Local </a:t>
            </a:r>
            <a:r>
              <a:rPr lang="en-US" altLang="ko-KR" dirty="0"/>
              <a:t>detection for song/artist</a:t>
            </a:r>
          </a:p>
          <a:p>
            <a:r>
              <a:rPr lang="ko-KR" altLang="en-US" dirty="0" smtClean="0"/>
              <a:t>동작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Ambient Music Detection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During Voice/Media recording </a:t>
            </a:r>
            <a:r>
              <a:rPr lang="ko-KR" altLang="en-US" dirty="0" smtClean="0"/>
              <a:t>중</a:t>
            </a:r>
            <a:endParaRPr lang="en-US" altLang="ko-KR" dirty="0"/>
          </a:p>
          <a:p>
            <a:r>
              <a:rPr lang="en-US" altLang="ko-KR" dirty="0" smtClean="0"/>
              <a:t>Detection </a:t>
            </a:r>
            <a:r>
              <a:rPr lang="ko-KR" altLang="en-US" dirty="0" smtClean="0"/>
              <a:t>불가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On-device </a:t>
            </a:r>
            <a:r>
              <a:rPr lang="ko-KR" altLang="en-US" dirty="0">
                <a:solidFill>
                  <a:srgbClr val="FF0000"/>
                </a:solidFill>
              </a:rPr>
              <a:t>인식 여부 확인 </a:t>
            </a:r>
            <a:r>
              <a:rPr lang="en-US" altLang="ko-KR" dirty="0">
                <a:solidFill>
                  <a:srgbClr val="FF0000"/>
                </a:solidFill>
              </a:rPr>
              <a:t>/ music </a:t>
            </a:r>
            <a:r>
              <a:rPr lang="ko-KR" altLang="en-US" dirty="0">
                <a:solidFill>
                  <a:srgbClr val="FF0000"/>
                </a:solidFill>
              </a:rPr>
              <a:t>과 배경 사운드 구별 가능 여부 </a:t>
            </a:r>
          </a:p>
          <a:p>
            <a:r>
              <a:rPr lang="en-US" altLang="ko-KR" dirty="0" smtClean="0"/>
              <a:t>Airplane mode</a:t>
            </a:r>
            <a:r>
              <a:rPr lang="ko-KR" altLang="en-US" dirty="0" smtClean="0"/>
              <a:t>에서도 동작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96" y="1194087"/>
            <a:ext cx="2464150" cy="52020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44836" y="1194087"/>
            <a:ext cx="789710" cy="177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65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40671"/>
              </p:ext>
            </p:extLst>
          </p:nvPr>
        </p:nvGraphicFramePr>
        <p:xfrm>
          <a:off x="148243" y="113203"/>
          <a:ext cx="1137319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54">
                  <a:extLst>
                    <a:ext uri="{9D8B030D-6E8A-4147-A177-3AD203B41FA5}">
                      <a16:colId xmlns:a16="http://schemas.microsoft.com/office/drawing/2014/main" val="1646862050"/>
                    </a:ext>
                  </a:extLst>
                </a:gridCol>
                <a:gridCol w="3243123">
                  <a:extLst>
                    <a:ext uri="{9D8B030D-6E8A-4147-A177-3AD203B41FA5}">
                      <a16:colId xmlns:a16="http://schemas.microsoft.com/office/drawing/2014/main" val="2444174622"/>
                    </a:ext>
                  </a:extLst>
                </a:gridCol>
                <a:gridCol w="7347520">
                  <a:extLst>
                    <a:ext uri="{9D8B030D-6E8A-4147-A177-3AD203B41FA5}">
                      <a16:colId xmlns:a16="http://schemas.microsoft.com/office/drawing/2014/main" val="1806504258"/>
                    </a:ext>
                  </a:extLst>
                </a:gridCol>
              </a:tblGrid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 Sense detection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Face unlock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the face near the phone for fastest face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unlock in industry : privacy to have all this on phone only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Flicker sensor data pass through, enabling the face unlock camera/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ToF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measurements on the system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unlock / Alarm clock, screen on/off and more / Music track swipe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   Always on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기능인지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67515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53687" y="4089554"/>
            <a:ext cx="993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detects the face near the phone for fastest face unlock in industry : privacy to have all this on phone </a:t>
            </a:r>
            <a:r>
              <a:rPr lang="en-US" altLang="ko-KR" sz="1200" dirty="0" smtClean="0"/>
              <a:t>only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인식률 </a:t>
            </a:r>
            <a:r>
              <a:rPr lang="ko-KR" altLang="en-US" sz="1200" dirty="0" err="1" smtClean="0"/>
              <a:t>좋은편임</a:t>
            </a:r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Flicker sensor data pass through, enabling the face unlock camera/</a:t>
            </a:r>
            <a:r>
              <a:rPr lang="en-US" altLang="ko-KR" sz="1200" dirty="0" err="1"/>
              <a:t>ToF</a:t>
            </a:r>
            <a:r>
              <a:rPr lang="en-US" altLang="ko-KR" sz="1200" dirty="0"/>
              <a:t> measurements on the system</a:t>
            </a:r>
          </a:p>
          <a:p>
            <a:r>
              <a:rPr lang="en-US" altLang="ko-KR" sz="1200" dirty="0" smtClean="0"/>
              <a:t>: Flicker sensor </a:t>
            </a:r>
            <a:r>
              <a:rPr lang="ko-KR" altLang="en-US" sz="1200" dirty="0" smtClean="0"/>
              <a:t>동작도 잘하고 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모니터 </a:t>
            </a:r>
            <a:r>
              <a:rPr lang="ko-KR" altLang="en-US" sz="1200" dirty="0" err="1" smtClean="0"/>
              <a:t>촬영시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플리커</a:t>
            </a:r>
            <a:r>
              <a:rPr lang="ko-KR" altLang="en-US" sz="1200" dirty="0" smtClean="0"/>
              <a:t> 현상 잘 </a:t>
            </a:r>
            <a:r>
              <a:rPr lang="ko-KR" altLang="en-US" sz="1200" dirty="0" err="1" smtClean="0"/>
              <a:t>보정해냄</a:t>
            </a:r>
            <a:endParaRPr lang="en-US" altLang="ko-KR" sz="1200" dirty="0" smtClean="0"/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</a:rPr>
              <a:t>Face </a:t>
            </a:r>
            <a:r>
              <a:rPr lang="en-US" altLang="ko-KR" sz="1200" dirty="0">
                <a:solidFill>
                  <a:srgbClr val="FF0000"/>
                </a:solidFill>
              </a:rPr>
              <a:t>unlock / Alarm clock, screen on/off and more / Music track </a:t>
            </a:r>
            <a:r>
              <a:rPr lang="en-US" altLang="ko-KR" sz="1200" dirty="0" smtClean="0">
                <a:solidFill>
                  <a:srgbClr val="FF0000"/>
                </a:solidFill>
              </a:rPr>
              <a:t>swipe  </a:t>
            </a:r>
            <a:r>
              <a:rPr lang="en-US" altLang="ko-K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200" dirty="0" smtClean="0">
                <a:solidFill>
                  <a:srgbClr val="FF0000"/>
                </a:solidFill>
              </a:rPr>
              <a:t>   </a:t>
            </a:r>
            <a:r>
              <a:rPr lang="en-US" altLang="ko-KR" sz="1200" dirty="0">
                <a:solidFill>
                  <a:srgbClr val="FF0000"/>
                </a:solidFill>
              </a:rPr>
              <a:t>Always on </a:t>
            </a:r>
            <a:r>
              <a:rPr lang="ko-KR" altLang="en-US" sz="1200" dirty="0" smtClean="0">
                <a:solidFill>
                  <a:srgbClr val="FF0000"/>
                </a:solidFill>
              </a:rPr>
              <a:t>기능인지</a:t>
            </a:r>
            <a:r>
              <a:rPr lang="en-US" altLang="ko-KR" sz="1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확인결과 </a:t>
            </a:r>
            <a:r>
              <a:rPr lang="en-US" altLang="ko-KR" sz="1200" dirty="0" smtClean="0">
                <a:solidFill>
                  <a:srgbClr val="FF0000"/>
                </a:solidFill>
              </a:rPr>
              <a:t>Always On </a:t>
            </a:r>
            <a:r>
              <a:rPr lang="ko-KR" altLang="en-US" sz="1200" dirty="0" smtClean="0">
                <a:solidFill>
                  <a:srgbClr val="FF0000"/>
                </a:solidFill>
              </a:rPr>
              <a:t>으로 확인됨</a:t>
            </a:r>
            <a:r>
              <a:rPr lang="en-US" altLang="ko-KR" sz="1200" dirty="0" smtClean="0">
                <a:solidFill>
                  <a:srgbClr val="FF0000"/>
                </a:solidFill>
              </a:rPr>
              <a:t>.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56480"/>
              </p:ext>
            </p:extLst>
          </p:nvPr>
        </p:nvGraphicFramePr>
        <p:xfrm>
          <a:off x="156556" y="163079"/>
          <a:ext cx="8995516" cy="74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72714411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139948721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1639025415"/>
                    </a:ext>
                  </a:extLst>
                </a:gridCol>
              </a:tblGrid>
              <a:tr h="7430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Presence: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Alarm clock, Poser screen on/off, and more (100%)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user is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near the device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hand reach towards phone, or walking away from the phone, can turn on/off the screen. All processed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40120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detects user is near the device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잘동작함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/>
              <a:t>I.e</a:t>
            </a:r>
            <a:r>
              <a:rPr lang="en-US" altLang="ko-KR" sz="1200" dirty="0"/>
              <a:t> hand reach towards phone, or walking away from the phone, can turn on/off the screen. All processed on Athletico</a:t>
            </a:r>
            <a:endParaRPr lang="ko-KR" altLang="en-US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손을 뻗거나 </a:t>
            </a:r>
            <a:r>
              <a:rPr lang="ko-KR" altLang="en-US" sz="1200" dirty="0" err="1" smtClean="0"/>
              <a:t>멀리걸어가면</a:t>
            </a:r>
            <a:r>
              <a:rPr lang="ko-KR" altLang="en-US" sz="1200" dirty="0" smtClean="0"/>
              <a:t> 화면을 </a:t>
            </a:r>
            <a:r>
              <a:rPr lang="ko-KR" altLang="en-US" sz="1200" dirty="0" err="1" smtClean="0"/>
              <a:t>커거나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끌수</a:t>
            </a:r>
            <a:r>
              <a:rPr lang="ko-KR" altLang="en-US" sz="1200" dirty="0" smtClean="0"/>
              <a:t> 있음</a:t>
            </a:r>
            <a:r>
              <a:rPr lang="en-US" altLang="ko-KR" sz="1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74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1894</Words>
  <Application>Microsoft Office PowerPoint</Application>
  <PresentationFormat>와이드스크린</PresentationFormat>
  <Paragraphs>264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손백권</dc:creator>
  <cp:lastModifiedBy>ss125.park</cp:lastModifiedBy>
  <cp:revision>57</cp:revision>
  <cp:lastPrinted>2019-11-14T06:55:19Z</cp:lastPrinted>
  <dcterms:created xsi:type="dcterms:W3CDTF">2019-11-11T03:44:11Z</dcterms:created>
  <dcterms:modified xsi:type="dcterms:W3CDTF">2019-11-18T10:55:42Z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C:\Users\beakkwon.son\Desktop\knowles_적용기술.pptx</vt:lpwstr>
  </property>
</Properties>
</file>