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2" r:id="rId4"/>
    <p:sldId id="276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1754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2179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6445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535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023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6774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533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7108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913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7370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8489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F9358-C3C6-4944-B200-DF941B13A83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5AE70-2DE7-4D66-9CAF-D7540D68B29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422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4227" y="249383"/>
            <a:ext cx="2047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Knowles Athletico</a:t>
            </a:r>
            <a:endParaRPr lang="ko-KR" altLang="en-US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666172"/>
              </p:ext>
            </p:extLst>
          </p:nvPr>
        </p:nvGraphicFramePr>
        <p:xfrm>
          <a:off x="212529" y="812972"/>
          <a:ext cx="11711992" cy="5820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3168646595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224789092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4080535304"/>
                    </a:ext>
                  </a:extLst>
                </a:gridCol>
                <a:gridCol w="2716476">
                  <a:extLst>
                    <a:ext uri="{9D8B030D-6E8A-4147-A177-3AD203B41FA5}">
                      <a16:colId xmlns:a16="http://schemas.microsoft.com/office/drawing/2014/main" val="949342071"/>
                    </a:ext>
                  </a:extLst>
                </a:gridCol>
              </a:tblGrid>
              <a:tr h="436693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Use-cases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Functionality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356819"/>
                  </a:ext>
                </a:extLst>
              </a:tr>
              <a:tr h="7537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Always On :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OK</a:t>
                      </a:r>
                      <a:r>
                        <a:rPr lang="en-US" altLang="ko-KR" sz="1200" baseline="0" dirty="0" smtClean="0"/>
                        <a:t> Google detection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OK Google-first stage detection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OK Google detection during Media record </a:t>
                      </a:r>
                      <a:r>
                        <a:rPr lang="en-US" altLang="ko-KR" sz="1200" baseline="0" dirty="0" smtClean="0"/>
                        <a:t>mode</a:t>
                      </a:r>
                      <a:endParaRPr lang="en-US" altLang="ko-KR" sz="1200" baseline="0" dirty="0" smtClean="0"/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Echo canceller for Barge-in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Additional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stages on SD855 after Athletico front end, low power processing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962719"/>
                  </a:ext>
                </a:extLst>
              </a:tr>
              <a:tr h="7537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Always On :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Ambient music detection (100%)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Local detection for song/artist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Ambient music detection even during media record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Echo canceller during music playback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stages on SDM855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264173"/>
                  </a:ext>
                </a:extLst>
              </a:tr>
              <a:tr h="9691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Motion Sense detection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Face unlock  (100%)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Radar sensor detects the face near the phone for fastest face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en-US" altLang="ko-KR" sz="1200" dirty="0" smtClean="0"/>
                        <a:t>unlock in industry : privacy to have all this on phone only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Flicker sensor data </a:t>
                      </a:r>
                      <a:r>
                        <a:rPr lang="en-US" altLang="ko-KR" sz="1200" dirty="0" smtClean="0"/>
                        <a:t>pass through</a:t>
                      </a:r>
                      <a:r>
                        <a:rPr lang="en-US" altLang="ko-KR" sz="1200" dirty="0" smtClean="0"/>
                        <a:t>, enabling the face unlock camera/</a:t>
                      </a:r>
                      <a:r>
                        <a:rPr lang="en-US" altLang="ko-KR" sz="1200" dirty="0" err="1" smtClean="0"/>
                        <a:t>ToF</a:t>
                      </a:r>
                      <a:r>
                        <a:rPr lang="en-US" altLang="ko-KR" sz="1200" dirty="0" smtClean="0"/>
                        <a:t> measurements on the system</a:t>
                      </a:r>
                      <a:endParaRPr lang="ko-KR" altLang="en-US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 runs Face Unlock, but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Radar Sensor on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04107"/>
                  </a:ext>
                </a:extLst>
              </a:tr>
              <a:tr h="139981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Motion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Sense Presence: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Alarm clock, Poser screen on/off, and more (100%)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detects user is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near the device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I.e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hand reach towards phone, or walking away from the phone, can turn on/off the screen. All processed on Athletico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 decides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what to do with Athletico Radar Sensor information of scenario. Alarm goes softer as your hand nears the phone. Walking away from phone turns off screen. 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357338"/>
                  </a:ext>
                </a:extLst>
              </a:tr>
              <a:tr h="9691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Motion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Sense Gesture: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Music Track Swipe forward (100%)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Running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on Athletico detects swipes to skip songs, shut off alarm, interact w games.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Smart enough to reject coffee mug passing over top of phone (similar to swipe) vs hand swipe motion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 will combine Gesture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with Apps, gaming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500680"/>
                  </a:ext>
                </a:extLst>
              </a:tr>
              <a:tr h="5383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Battery Saver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provides power data from its use cases upwards to the system to optimize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SDM855 takes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power data across system for optimization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21889"/>
                  </a:ext>
                </a:extLst>
              </a:tr>
            </a:tbl>
          </a:graphicData>
        </a:graphic>
      </p:graphicFrame>
      <p:sp>
        <p:nvSpPr>
          <p:cNvPr id="3" name="직사각형 2"/>
          <p:cNvSpPr/>
          <p:nvPr/>
        </p:nvSpPr>
        <p:spPr>
          <a:xfrm>
            <a:off x="6591991" y="161846"/>
            <a:ext cx="171519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Very Interesting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8448501" y="161846"/>
            <a:ext cx="1715194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Little Interesting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0305011" y="161846"/>
            <a:ext cx="1715194" cy="36933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Not Interesting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394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69074"/>
              </p:ext>
            </p:extLst>
          </p:nvPr>
        </p:nvGraphicFramePr>
        <p:xfrm>
          <a:off x="164869" y="171392"/>
          <a:ext cx="8995516" cy="466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1549683012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3159065017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1922248638"/>
                    </a:ext>
                  </a:extLst>
                </a:gridCol>
              </a:tblGrid>
              <a:tr h="4665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Camera</a:t>
                      </a:r>
                      <a:r>
                        <a:rPr lang="en-US" altLang="ko-KR" sz="1200" baseline="0" dirty="0" smtClean="0"/>
                        <a:t> App – </a:t>
                      </a:r>
                      <a:r>
                        <a:rPr lang="en-US" altLang="ko-KR" sz="1200" baseline="0" dirty="0" err="1" smtClean="0"/>
                        <a:t>Filcker</a:t>
                      </a:r>
                      <a:r>
                        <a:rPr lang="en-US" altLang="ko-KR" sz="1200" baseline="0" dirty="0" smtClean="0"/>
                        <a:t> sensor detect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flicker Sensor is connected to Athletico, pass-through data to </a:t>
                      </a:r>
                      <a:r>
                        <a:rPr lang="en-US" altLang="ko-KR" sz="1200" baseline="0" dirty="0" err="1" smtClean="0"/>
                        <a:t>SoC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303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6623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853766"/>
              </p:ext>
            </p:extLst>
          </p:nvPr>
        </p:nvGraphicFramePr>
        <p:xfrm>
          <a:off x="123305" y="154767"/>
          <a:ext cx="8995516" cy="466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1341796727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4038357157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714547615"/>
                    </a:ext>
                  </a:extLst>
                </a:gridCol>
              </a:tblGrid>
              <a:tr h="4665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Network Voice call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passes Audio use cases with low latency – for all carriers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050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0100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931552"/>
              </p:ext>
            </p:extLst>
          </p:nvPr>
        </p:nvGraphicFramePr>
        <p:xfrm>
          <a:off x="156556" y="138141"/>
          <a:ext cx="8995516" cy="575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4010300678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2754596358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1421770891"/>
                    </a:ext>
                  </a:extLst>
                </a:gridCol>
              </a:tblGrid>
              <a:tr h="575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VoIP</a:t>
                      </a:r>
                      <a:r>
                        <a:rPr lang="en-US" altLang="ko-KR" sz="1200" baseline="0" dirty="0" smtClean="0"/>
                        <a:t> Call – DUO, hangouts, Skype, </a:t>
                      </a:r>
                      <a:r>
                        <a:rPr lang="en-US" altLang="ko-KR" sz="1200" baseline="0" dirty="0" err="1" smtClean="0"/>
                        <a:t>etc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passes Audio use cases with low latency – for all carriers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500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975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534826"/>
              </p:ext>
            </p:extLst>
          </p:nvPr>
        </p:nvGraphicFramePr>
        <p:xfrm>
          <a:off x="123305" y="171392"/>
          <a:ext cx="8995516" cy="805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2655778024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2675601720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3467829165"/>
                    </a:ext>
                  </a:extLst>
                </a:gridCol>
              </a:tblGrid>
              <a:tr h="80521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Media Recording :</a:t>
                      </a:r>
                    </a:p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Sound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recorder, Media recording (camera)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used for passing Audio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OK google support during media record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572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885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350318"/>
              </p:ext>
            </p:extLst>
          </p:nvPr>
        </p:nvGraphicFramePr>
        <p:xfrm>
          <a:off x="181494" y="171392"/>
          <a:ext cx="8995516" cy="805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1799504217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2149283937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1532329823"/>
                    </a:ext>
                  </a:extLst>
                </a:gridCol>
              </a:tblGrid>
              <a:tr h="80521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Context Awareness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Car mode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buffers audio and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passes to SLPI for CHRE to detect its in Car Mode. This allows for Google Assistant to provide quick message replies to incoming calls “I’m driving – call you later”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265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461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077461"/>
              </p:ext>
            </p:extLst>
          </p:nvPr>
        </p:nvGraphicFramePr>
        <p:xfrm>
          <a:off x="139931" y="146454"/>
          <a:ext cx="8995516" cy="575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633772117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2768699501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3044532615"/>
                    </a:ext>
                  </a:extLst>
                </a:gridCol>
              </a:tblGrid>
              <a:tr h="575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Context Awareness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Car Crash Detection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buffers audio and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passes to SLPI for CHRE to detect its in a crash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087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847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687175"/>
              </p:ext>
            </p:extLst>
          </p:nvPr>
        </p:nvGraphicFramePr>
        <p:xfrm>
          <a:off x="173182" y="179705"/>
          <a:ext cx="8995516" cy="575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4018934285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3339135332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2698574453"/>
                    </a:ext>
                  </a:extLst>
                </a:gridCol>
              </a:tblGrid>
              <a:tr h="575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Live transcription</a:t>
                      </a:r>
                    </a:p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YouTube,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Record (On deice)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used for passing audio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417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4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85845"/>
              </p:ext>
            </p:extLst>
          </p:nvPr>
        </p:nvGraphicFramePr>
        <p:xfrm>
          <a:off x="181495" y="179705"/>
          <a:ext cx="8995516" cy="1035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940835822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781116663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3900126397"/>
                    </a:ext>
                  </a:extLst>
                </a:gridCol>
              </a:tblGrid>
              <a:tr h="103527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Next Gen Google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Assistant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No need to say OK Google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used for passing audio, and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running on Athletico enables use cases without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the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hotword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phrase. Ex) when it knows it’s the user (Face ID), or in a string of commands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11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123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4227" y="249383"/>
            <a:ext cx="2047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Knowles Athletico</a:t>
            </a:r>
            <a:endParaRPr lang="ko-KR" altLang="en-US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439913"/>
              </p:ext>
            </p:extLst>
          </p:nvPr>
        </p:nvGraphicFramePr>
        <p:xfrm>
          <a:off x="212529" y="812972"/>
          <a:ext cx="11711992" cy="5770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3168646595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224789092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4080535304"/>
                    </a:ext>
                  </a:extLst>
                </a:gridCol>
                <a:gridCol w="2716476">
                  <a:extLst>
                    <a:ext uri="{9D8B030D-6E8A-4147-A177-3AD203B41FA5}">
                      <a16:colId xmlns:a16="http://schemas.microsoft.com/office/drawing/2014/main" val="949342071"/>
                    </a:ext>
                  </a:extLst>
                </a:gridCol>
              </a:tblGrid>
              <a:tr h="466513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Use-cases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Functionality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AP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356819"/>
                  </a:ext>
                </a:extLst>
              </a:tr>
              <a:tr h="4665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Camera</a:t>
                      </a:r>
                      <a:r>
                        <a:rPr lang="en-US" altLang="ko-KR" sz="1200" baseline="0" dirty="0" smtClean="0"/>
                        <a:t> App – </a:t>
                      </a:r>
                      <a:r>
                        <a:rPr lang="en-US" altLang="ko-KR" sz="1200" baseline="0" dirty="0" err="1" smtClean="0"/>
                        <a:t>Filcker</a:t>
                      </a:r>
                      <a:r>
                        <a:rPr lang="en-US" altLang="ko-KR" sz="1200" baseline="0" dirty="0" smtClean="0"/>
                        <a:t> sensor detect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flicker Sensor is connected to Athletico, pass-through data to </a:t>
                      </a:r>
                      <a:r>
                        <a:rPr lang="en-US" altLang="ko-KR" sz="1200" baseline="0" dirty="0" err="1" smtClean="0"/>
                        <a:t>SoC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SDM855 processes </a:t>
                      </a:r>
                      <a:r>
                        <a:rPr lang="en-US" altLang="ko-KR" sz="1200" dirty="0" err="1" smtClean="0">
                          <a:solidFill>
                            <a:schemeClr val="tx1"/>
                          </a:solidFill>
                        </a:rPr>
                        <a:t>Filcker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 data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962719"/>
                  </a:ext>
                </a:extLst>
              </a:tr>
              <a:tr h="4665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Network Voice call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passes Audio use cases with low latency – for all carriers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NS resides on SDM855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264173"/>
                  </a:ext>
                </a:extLst>
              </a:tr>
              <a:tr h="575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VoIP</a:t>
                      </a:r>
                      <a:r>
                        <a:rPr lang="en-US" altLang="ko-KR" sz="1200" baseline="0" dirty="0" smtClean="0"/>
                        <a:t> Call – DUO, hangouts, Skype, </a:t>
                      </a:r>
                      <a:r>
                        <a:rPr lang="en-US" altLang="ko-KR" sz="1200" baseline="0" dirty="0" err="1" smtClean="0"/>
                        <a:t>etc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passes Audio use cases with low latency – for all carriers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NS resides on SDM855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04107"/>
                  </a:ext>
                </a:extLst>
              </a:tr>
              <a:tr h="80521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Media Recording :</a:t>
                      </a:r>
                    </a:p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Sound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recorder, Media recording (camera)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used for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passing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Audio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OK google support during media record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 stages on SDM855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357338"/>
                  </a:ext>
                </a:extLst>
              </a:tr>
              <a:tr h="80521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Context Awareness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Car mode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buffers audio and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passes to SLPI for CHRE to detect its in Car Mode. This allows for Google Assistant to provide quick message replies to incoming calls “I’m driving – call you later”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stages on SMD855, SLPI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500680"/>
                  </a:ext>
                </a:extLst>
              </a:tr>
              <a:tr h="575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Context Awareness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Car Crash Detection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buffers audio and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passes to SLPI for CHRE to detect its in a crash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stages on SMD855, SLPI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421889"/>
                  </a:ext>
                </a:extLst>
              </a:tr>
              <a:tr h="5751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Live transcription</a:t>
                      </a:r>
                    </a:p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YouTube,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Record (On deice)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used for passing audio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 stages on SDM855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751134"/>
                  </a:ext>
                </a:extLst>
              </a:tr>
              <a:tr h="103527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Next Gen Google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Assistant</a:t>
                      </a:r>
                      <a:r>
                        <a:rPr lang="ko-KR" altLang="en-US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No need to say OK Google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used for passing audio, and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running on Athletico enables use cases without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the </a:t>
                      </a: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hotword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phrase. Ex) when it knows it’s the user (Face ID), or in a string of commands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Other stages on SDM855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223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9332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974737"/>
              </p:ext>
            </p:extLst>
          </p:nvPr>
        </p:nvGraphicFramePr>
        <p:xfrm>
          <a:off x="198120" y="237894"/>
          <a:ext cx="8987444" cy="753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274">
                  <a:extLst>
                    <a:ext uri="{9D8B030D-6E8A-4147-A177-3AD203B41FA5}">
                      <a16:colId xmlns:a16="http://schemas.microsoft.com/office/drawing/2014/main" val="1249852220"/>
                    </a:ext>
                  </a:extLst>
                </a:gridCol>
                <a:gridCol w="2790238">
                  <a:extLst>
                    <a:ext uri="{9D8B030D-6E8A-4147-A177-3AD203B41FA5}">
                      <a16:colId xmlns:a16="http://schemas.microsoft.com/office/drawing/2014/main" val="2948476576"/>
                    </a:ext>
                  </a:extLst>
                </a:gridCol>
                <a:gridCol w="5523932">
                  <a:extLst>
                    <a:ext uri="{9D8B030D-6E8A-4147-A177-3AD203B41FA5}">
                      <a16:colId xmlns:a16="http://schemas.microsoft.com/office/drawing/2014/main" val="3716815866"/>
                    </a:ext>
                  </a:extLst>
                </a:gridCol>
              </a:tblGrid>
              <a:tr h="7537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Always On :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OK</a:t>
                      </a:r>
                      <a:r>
                        <a:rPr lang="en-US" altLang="ko-KR" sz="1200" baseline="0" dirty="0" smtClean="0"/>
                        <a:t> Google detection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OK Google-first stage detection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OK Google detection during Media record mode</a:t>
                      </a: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200" baseline="0" dirty="0" smtClean="0"/>
                        <a:t> Echo canceller for Barge-in</a:t>
                      </a:r>
                      <a:endParaRPr lang="en-US" altLang="ko-KR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21636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501" y="1604356"/>
            <a:ext cx="1567167" cy="3308465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307" y="1604356"/>
            <a:ext cx="1610481" cy="3399904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944" y="1708265"/>
            <a:ext cx="1561261" cy="3295995"/>
          </a:xfrm>
          <a:prstGeom prst="rect">
            <a:avLst/>
          </a:prstGeom>
        </p:spPr>
      </p:pic>
      <p:cxnSp>
        <p:nvCxnSpPr>
          <p:cNvPr id="12" name="직선 화살표 연결선 11"/>
          <p:cNvCxnSpPr/>
          <p:nvPr/>
        </p:nvCxnSpPr>
        <p:spPr>
          <a:xfrm flipV="1">
            <a:off x="1454727" y="1604356"/>
            <a:ext cx="1047404" cy="12718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 flipV="1">
            <a:off x="3399905" y="1708265"/>
            <a:ext cx="1870364" cy="15960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539644" y="1604356"/>
            <a:ext cx="4418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err="1" smtClean="0"/>
              <a:t>호출명</a:t>
            </a:r>
            <a:r>
              <a:rPr lang="ko-KR" altLang="en-US" dirty="0" smtClean="0"/>
              <a:t> 확장 </a:t>
            </a:r>
            <a:r>
              <a:rPr lang="en-US" altLang="ko-KR" dirty="0" smtClean="0"/>
              <a:t>Ok google </a:t>
            </a:r>
            <a:r>
              <a:rPr lang="en-US" altLang="ko-KR" dirty="0" smtClean="0">
                <a:solidFill>
                  <a:srgbClr val="FF0000"/>
                </a:solidFill>
              </a:rPr>
              <a:t>+ Hey google</a:t>
            </a:r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30610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46" y="114376"/>
            <a:ext cx="2328074" cy="491482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7128" y="114376"/>
            <a:ext cx="2358079" cy="497816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2395" y="114376"/>
            <a:ext cx="2252311" cy="47548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13222" y="232756"/>
            <a:ext cx="391632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레코딩 중 </a:t>
            </a:r>
            <a:r>
              <a:rPr lang="en-US" altLang="ko-KR" dirty="0" smtClean="0"/>
              <a:t>Barge-In</a:t>
            </a:r>
            <a:r>
              <a:rPr lang="ko-KR" altLang="en-US" dirty="0"/>
              <a:t> </a:t>
            </a:r>
            <a:r>
              <a:rPr lang="ko-KR" altLang="en-US" dirty="0" smtClean="0"/>
              <a:t>잘 동작함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당사도 </a:t>
            </a:r>
            <a:r>
              <a:rPr lang="en-US" altLang="ko-KR" dirty="0" smtClean="0"/>
              <a:t>Playback</a:t>
            </a:r>
            <a:r>
              <a:rPr lang="ko-KR" altLang="en-US" dirty="0" smtClean="0"/>
              <a:t>중 </a:t>
            </a:r>
            <a:r>
              <a:rPr lang="en-US" altLang="ko-KR" dirty="0" smtClean="0"/>
              <a:t>Barge-In </a:t>
            </a:r>
            <a:r>
              <a:rPr lang="ko-KR" altLang="en-US" dirty="0" smtClean="0"/>
              <a:t>동작은 </a:t>
            </a:r>
            <a:endParaRPr lang="en-US" altLang="ko-KR" dirty="0" smtClean="0"/>
          </a:p>
          <a:p>
            <a:r>
              <a:rPr lang="ko-KR" altLang="en-US" dirty="0" smtClean="0"/>
              <a:t>지원하지만 레코딩중에는 지원하지 </a:t>
            </a:r>
            <a:endParaRPr lang="en-US" altLang="ko-KR" dirty="0" smtClean="0"/>
          </a:p>
          <a:p>
            <a:r>
              <a:rPr lang="ko-KR" altLang="en-US" dirty="0" smtClean="0"/>
              <a:t>않음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796281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922769"/>
              </p:ext>
            </p:extLst>
          </p:nvPr>
        </p:nvGraphicFramePr>
        <p:xfrm>
          <a:off x="139931" y="179705"/>
          <a:ext cx="8995516" cy="753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1760061701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3388531319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2422953517"/>
                    </a:ext>
                  </a:extLst>
                </a:gridCol>
              </a:tblGrid>
              <a:tr h="7537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Always On :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Ambient music detection (100%)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Local detection for song/artist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Ambient music detection even during media record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Echo canceller during music playback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773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659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717669"/>
              </p:ext>
            </p:extLst>
          </p:nvPr>
        </p:nvGraphicFramePr>
        <p:xfrm>
          <a:off x="148243" y="188018"/>
          <a:ext cx="8995516" cy="96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264624897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115636524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3000295820"/>
                    </a:ext>
                  </a:extLst>
                </a:gridCol>
              </a:tblGrid>
              <a:tr h="9691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Motion Sense detection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Face unlock  (100%)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Radar sensor detects the face near the phone for fastest face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en-US" altLang="ko-KR" sz="1200" dirty="0" smtClean="0"/>
                        <a:t>unlock in industry : privacy to have all this on phone only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/>
                        <a:t> Flicker sensor data pass through, enabling the face unlock camera/</a:t>
                      </a:r>
                      <a:r>
                        <a:rPr lang="en-US" altLang="ko-KR" sz="1200" dirty="0" err="1" smtClean="0"/>
                        <a:t>ToF</a:t>
                      </a:r>
                      <a:r>
                        <a:rPr lang="en-US" altLang="ko-KR" sz="1200" dirty="0" smtClean="0"/>
                        <a:t> measurements on the system</a:t>
                      </a:r>
                      <a:endParaRPr lang="ko-KR" altLang="en-US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09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427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747949"/>
              </p:ext>
            </p:extLst>
          </p:nvPr>
        </p:nvGraphicFramePr>
        <p:xfrm>
          <a:off x="156556" y="171392"/>
          <a:ext cx="8995516" cy="1399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3727144115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1399487212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1639025415"/>
                    </a:ext>
                  </a:extLst>
                </a:gridCol>
              </a:tblGrid>
              <a:tr h="139981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Motion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Sense Presence: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Alarm clock, Poser screen on/off, and more (100%)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detects user is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near the device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aseline="0" dirty="0" err="1" smtClean="0">
                          <a:solidFill>
                            <a:schemeClr val="tx1"/>
                          </a:solidFill>
                        </a:rPr>
                        <a:t>I.e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hand reach towards phone, or walking away from the phone, can turn on/off the screen. All processed on Athletico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740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740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939973"/>
              </p:ext>
            </p:extLst>
          </p:nvPr>
        </p:nvGraphicFramePr>
        <p:xfrm>
          <a:off x="173182" y="129829"/>
          <a:ext cx="8995516" cy="96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1972057136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535059191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3301760588"/>
                    </a:ext>
                  </a:extLst>
                </a:gridCol>
              </a:tblGrid>
              <a:tr h="9691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Motion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Sense Gesture:</a:t>
                      </a:r>
                    </a:p>
                    <a:p>
                      <a:pPr algn="l" latinLnBrk="1"/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Music Track Swipe forward (100%)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Radar Sensor Running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on Athletico detects swipes to skip songs, shut off alarm, interact w games.</a:t>
                      </a:r>
                    </a:p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Smart enough to reject coffee mug passing over top of phone (similar to swipe) vs hand swipe motion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0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098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191817"/>
              </p:ext>
            </p:extLst>
          </p:nvPr>
        </p:nvGraphicFramePr>
        <p:xfrm>
          <a:off x="164869" y="179705"/>
          <a:ext cx="8995516" cy="538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879">
                  <a:extLst>
                    <a:ext uri="{9D8B030D-6E8A-4147-A177-3AD203B41FA5}">
                      <a16:colId xmlns:a16="http://schemas.microsoft.com/office/drawing/2014/main" val="1442902585"/>
                    </a:ext>
                  </a:extLst>
                </a:gridCol>
                <a:gridCol w="2792744">
                  <a:extLst>
                    <a:ext uri="{9D8B030D-6E8A-4147-A177-3AD203B41FA5}">
                      <a16:colId xmlns:a16="http://schemas.microsoft.com/office/drawing/2014/main" val="3608096818"/>
                    </a:ext>
                  </a:extLst>
                </a:gridCol>
                <a:gridCol w="5528893">
                  <a:extLst>
                    <a:ext uri="{9D8B030D-6E8A-4147-A177-3AD203B41FA5}">
                      <a16:colId xmlns:a16="http://schemas.microsoft.com/office/drawing/2014/main" val="3807068317"/>
                    </a:ext>
                  </a:extLst>
                </a:gridCol>
              </a:tblGrid>
              <a:tr h="53838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Battery Saver</a:t>
                      </a:r>
                      <a:endParaRPr lang="ko-KR" alt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Athletico provides power data from its use cases upwards to the system to optimize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20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9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1014</Words>
  <Application>Microsoft Office PowerPoint</Application>
  <PresentationFormat>와이드스크린</PresentationFormat>
  <Paragraphs>153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0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손백권</dc:creator>
  <cp:lastModifiedBy>ss125.park</cp:lastModifiedBy>
  <cp:revision>18</cp:revision>
  <dcterms:created xsi:type="dcterms:W3CDTF">2019-11-11T03:44:11Z</dcterms:created>
  <dcterms:modified xsi:type="dcterms:W3CDTF">2019-11-12T03:24:19Z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C:\Users\beakkwon.son\Desktop\knowles_적용기술.pptx</vt:lpwstr>
  </property>
</Properties>
</file>