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2" r:id="rId4"/>
    <p:sldId id="276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36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1754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217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644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53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023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677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533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710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913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7370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489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422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4227" y="249383"/>
            <a:ext cx="2047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Knowles Athletico</a:t>
            </a:r>
            <a:endParaRPr lang="ko-KR" altLang="en-US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724930"/>
              </p:ext>
            </p:extLst>
          </p:nvPr>
        </p:nvGraphicFramePr>
        <p:xfrm>
          <a:off x="237467" y="696594"/>
          <a:ext cx="11711992" cy="5990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316864659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24789092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4080535304"/>
                    </a:ext>
                  </a:extLst>
                </a:gridCol>
                <a:gridCol w="2716476">
                  <a:extLst>
                    <a:ext uri="{9D8B030D-6E8A-4147-A177-3AD203B41FA5}">
                      <a16:colId xmlns:a16="http://schemas.microsoft.com/office/drawing/2014/main" val="949342071"/>
                    </a:ext>
                  </a:extLst>
                </a:gridCol>
              </a:tblGrid>
              <a:tr h="317559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Use-cases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Functionality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56819"/>
                  </a:ext>
                </a:extLst>
              </a:tr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OK</a:t>
                      </a:r>
                      <a:r>
                        <a:rPr lang="en-US" altLang="ko-KR" sz="1200" baseline="0" dirty="0" smtClean="0"/>
                        <a:t> Google detection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OK Google-first stage detection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OK Google detection during Media record </a:t>
                      </a:r>
                      <a:r>
                        <a:rPr lang="en-US" altLang="ko-KR" sz="1200" baseline="0" dirty="0" smtClean="0"/>
                        <a:t>mode</a:t>
                      </a:r>
                      <a:endParaRPr lang="en-US" altLang="ko-KR" sz="1200" baseline="0" dirty="0" smtClean="0"/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Echo canceller for </a:t>
                      </a:r>
                      <a:r>
                        <a:rPr lang="en-US" altLang="ko-KR" sz="1200" baseline="0" dirty="0" smtClean="0"/>
                        <a:t>Barge-in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Additional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SD855 after Athletico front end, low power processing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62719"/>
                  </a:ext>
                </a:extLst>
              </a:tr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Ambient music detection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Local detection for song/artist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Ambient music detection even during media record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Echo canceller during music </a:t>
                      </a:r>
                      <a:r>
                        <a:rPr lang="en-US" altLang="ko-KR" sz="1200" dirty="0" smtClean="0"/>
                        <a:t>playback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On-device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인식 여부 확인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/ music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과 배경 사운드 구별 가능 여부 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SDM855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264173"/>
                  </a:ext>
                </a:extLst>
              </a:tr>
              <a:tr h="9691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Motion Sense detection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Face unlock 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Radar sensor detects the face near the phone for fastest face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en-US" altLang="ko-KR" sz="1200" dirty="0" smtClean="0"/>
                        <a:t>unlock in industry : privacy to have all this on phone only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Flicker sensor data </a:t>
                      </a:r>
                      <a:r>
                        <a:rPr lang="en-US" altLang="ko-KR" sz="1200" dirty="0" smtClean="0"/>
                        <a:t>pass through</a:t>
                      </a:r>
                      <a:r>
                        <a:rPr lang="en-US" altLang="ko-KR" sz="1200" dirty="0" smtClean="0"/>
                        <a:t>, enabling the face unlock camera/</a:t>
                      </a:r>
                      <a:r>
                        <a:rPr lang="en-US" altLang="ko-KR" sz="1200" dirty="0" err="1" smtClean="0"/>
                        <a:t>ToF</a:t>
                      </a:r>
                      <a:r>
                        <a:rPr lang="en-US" altLang="ko-KR" sz="1200" dirty="0" smtClean="0"/>
                        <a:t> measurements on the </a:t>
                      </a:r>
                      <a:r>
                        <a:rPr lang="en-US" altLang="ko-KR" sz="1200" dirty="0" smtClean="0"/>
                        <a:t>system</a:t>
                      </a:r>
                      <a:endParaRPr lang="en-US" altLang="ko-KR" sz="12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Face unlock / Alarm clock, screen on/off and more / Music track swipe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    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Always on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기능인지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lang="ko-KR" altLang="en-US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 runs Face Unlock, but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Radar Sensor on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04107"/>
                  </a:ext>
                </a:extLst>
              </a:tr>
              <a:tr h="13998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Presence: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Alarm clock, Poser screen on/off, and more (100%)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detects user is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near the device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I.e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hand reach towards phone, or walking away from the phone, can turn on/off the screen. All processed on Athletico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 decides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what to do with Athletico Radar Sensor information of scenario. Alarm goes softer as your hand nears the phone. Walking away from phone turns off screen. 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357338"/>
                  </a:ext>
                </a:extLst>
              </a:tr>
              <a:tr h="9691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Gesture: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Music Track Swipe forward (100%)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on Athletico detects swipes to skip songs, shut off alarm, interact w games.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Smart enough to reject coffee mug passing over top of phone (similar to swipe) vs hand swipe motion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 will combine Gesture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with Apps, gaming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00680"/>
                  </a:ext>
                </a:extLst>
              </a:tr>
              <a:tr h="5383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Battery Saver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provides power data from its use cases upwards to the system to optimize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SDM855 takes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power data across system for optimization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21889"/>
                  </a:ext>
                </a:extLst>
              </a:tr>
            </a:tbl>
          </a:graphicData>
        </a:graphic>
      </p:graphicFrame>
      <p:sp>
        <p:nvSpPr>
          <p:cNvPr id="3" name="직사각형 2"/>
          <p:cNvSpPr/>
          <p:nvPr/>
        </p:nvSpPr>
        <p:spPr>
          <a:xfrm>
            <a:off x="6591991" y="161846"/>
            <a:ext cx="171519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Very Interesting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8448501" y="161846"/>
            <a:ext cx="1715194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Little Interesting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0305011" y="161846"/>
            <a:ext cx="1715194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Not Interesting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88596" y="161846"/>
            <a:ext cx="1784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 smtClean="0">
                <a:solidFill>
                  <a:srgbClr val="FF0000"/>
                </a:solidFill>
              </a:rPr>
              <a:t>내용</a:t>
            </a:r>
            <a:r>
              <a:rPr lang="en-US" altLang="ko-KR" sz="1400" dirty="0" smtClean="0">
                <a:solidFill>
                  <a:srgbClr val="FF0000"/>
                </a:solidFill>
              </a:rPr>
              <a:t> </a:t>
            </a:r>
            <a:r>
              <a:rPr lang="ko-KR" altLang="en-US" sz="1400" dirty="0" smtClean="0">
                <a:solidFill>
                  <a:srgbClr val="FF0000"/>
                </a:solidFill>
              </a:rPr>
              <a:t>추가</a:t>
            </a:r>
            <a:r>
              <a:rPr lang="en-US" altLang="ko-KR" sz="1400" dirty="0" smtClean="0">
                <a:solidFill>
                  <a:srgbClr val="FF0000"/>
                </a:solidFill>
              </a:rPr>
              <a:t>(</a:t>
            </a:r>
            <a:r>
              <a:rPr lang="ko-KR" altLang="en-US" sz="1400" dirty="0" smtClean="0">
                <a:solidFill>
                  <a:srgbClr val="FF0000"/>
                </a:solidFill>
              </a:rPr>
              <a:t>구분</a:t>
            </a:r>
            <a:r>
              <a:rPr lang="en-US" altLang="ko-KR" sz="1400" dirty="0" smtClean="0">
                <a:solidFill>
                  <a:srgbClr val="FF0000"/>
                </a:solidFill>
              </a:rPr>
              <a:t>)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69394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780935"/>
              </p:ext>
            </p:extLst>
          </p:nvPr>
        </p:nvGraphicFramePr>
        <p:xfrm>
          <a:off x="164869" y="171392"/>
          <a:ext cx="8995516" cy="466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549683012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3159065017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1922248638"/>
                    </a:ext>
                  </a:extLst>
                </a:gridCol>
              </a:tblGrid>
              <a:tr h="4665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Camera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App –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Filcker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sensor detect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flicker Sensor is connected to Athletico, pass-through data to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SoC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303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623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053397"/>
              </p:ext>
            </p:extLst>
          </p:nvPr>
        </p:nvGraphicFramePr>
        <p:xfrm>
          <a:off x="123305" y="154767"/>
          <a:ext cx="8995516" cy="466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341796727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4038357157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714547615"/>
                    </a:ext>
                  </a:extLst>
                </a:gridCol>
              </a:tblGrid>
              <a:tr h="4665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Network Voice call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passes Audio use cases with low latency – for all carriers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050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100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657109"/>
              </p:ext>
            </p:extLst>
          </p:nvPr>
        </p:nvGraphicFramePr>
        <p:xfrm>
          <a:off x="156556" y="138141"/>
          <a:ext cx="8995516" cy="575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4010300678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754596358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1421770891"/>
                    </a:ext>
                  </a:extLst>
                </a:gridCol>
              </a:tblGrid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VoIP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Call – DUO, hangouts, Skype,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etc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passes Audio use cases with low latency – for all carriers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500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975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240207"/>
              </p:ext>
            </p:extLst>
          </p:nvPr>
        </p:nvGraphicFramePr>
        <p:xfrm>
          <a:off x="123305" y="171392"/>
          <a:ext cx="11265131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887">
                  <a:extLst>
                    <a:ext uri="{9D8B030D-6E8A-4147-A177-3AD203B41FA5}">
                      <a16:colId xmlns:a16="http://schemas.microsoft.com/office/drawing/2014/main" val="2655778024"/>
                    </a:ext>
                  </a:extLst>
                </a:gridCol>
                <a:gridCol w="3033146">
                  <a:extLst>
                    <a:ext uri="{9D8B030D-6E8A-4147-A177-3AD203B41FA5}">
                      <a16:colId xmlns:a16="http://schemas.microsoft.com/office/drawing/2014/main" val="2675601720"/>
                    </a:ext>
                  </a:extLst>
                </a:gridCol>
                <a:gridCol w="7500098">
                  <a:extLst>
                    <a:ext uri="{9D8B030D-6E8A-4147-A177-3AD203B41FA5}">
                      <a16:colId xmlns:a16="http://schemas.microsoft.com/office/drawing/2014/main" val="3467829165"/>
                    </a:ext>
                  </a:extLst>
                </a:gridCol>
              </a:tblGrid>
              <a:tr h="8052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Media Recording :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Sound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recorder, Media recording (camera)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Audio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OK google support during media record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레코더 </a:t>
                      </a:r>
                      <a:r>
                        <a:rPr lang="ko-KR" altLang="en-US" sz="1200" dirty="0" err="1" smtClean="0">
                          <a:solidFill>
                            <a:srgbClr val="FF0000"/>
                          </a:solidFill>
                          <a:effectLst/>
                        </a:rPr>
                        <a:t>동작시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audio scene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검출 현황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음성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뮤직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박수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휘파람 외 다른 사운드 인식 여부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레코더 음성인식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(speech to text)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기능 확인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: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지원 언어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, </a:t>
                      </a:r>
                      <a:r>
                        <a:rPr lang="ko-KR" altLang="en-US" sz="1200" dirty="0" err="1" smtClean="0">
                          <a:solidFill>
                            <a:srgbClr val="FF0000"/>
                          </a:solidFill>
                          <a:effectLst/>
                        </a:rPr>
                        <a:t>잡음환경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 동작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,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동시 말할 때 인식 성능 등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572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885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350318"/>
              </p:ext>
            </p:extLst>
          </p:nvPr>
        </p:nvGraphicFramePr>
        <p:xfrm>
          <a:off x="181494" y="171392"/>
          <a:ext cx="8995516" cy="805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799504217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149283937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1532329823"/>
                    </a:ext>
                  </a:extLst>
                </a:gridCol>
              </a:tblGrid>
              <a:tr h="8052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mode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Car Mode. This allows for Google Assistant to provide quick message replies to incoming calls “I’m driving – call you later”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265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461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077461"/>
              </p:ext>
            </p:extLst>
          </p:nvPr>
        </p:nvGraphicFramePr>
        <p:xfrm>
          <a:off x="139931" y="146454"/>
          <a:ext cx="8995516" cy="575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633772117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768699501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3044532615"/>
                    </a:ext>
                  </a:extLst>
                </a:gridCol>
              </a:tblGrid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Crash Detection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a crash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087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847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446567"/>
              </p:ext>
            </p:extLst>
          </p:nvPr>
        </p:nvGraphicFramePr>
        <p:xfrm>
          <a:off x="173182" y="179705"/>
          <a:ext cx="8995516" cy="575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401893428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3339135332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2698574453"/>
                    </a:ext>
                  </a:extLst>
                </a:gridCol>
              </a:tblGrid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Live transcription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YouTube,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 (On deice)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audio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동영상 촬영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contents 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에서의 번역 성능 확인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417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4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952720"/>
              </p:ext>
            </p:extLst>
          </p:nvPr>
        </p:nvGraphicFramePr>
        <p:xfrm>
          <a:off x="181495" y="179705"/>
          <a:ext cx="10300855" cy="1035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666">
                  <a:extLst>
                    <a:ext uri="{9D8B030D-6E8A-4147-A177-3AD203B41FA5}">
                      <a16:colId xmlns:a16="http://schemas.microsoft.com/office/drawing/2014/main" val="940835822"/>
                    </a:ext>
                  </a:extLst>
                </a:gridCol>
                <a:gridCol w="3197999">
                  <a:extLst>
                    <a:ext uri="{9D8B030D-6E8A-4147-A177-3AD203B41FA5}">
                      <a16:colId xmlns:a16="http://schemas.microsoft.com/office/drawing/2014/main" val="781116663"/>
                    </a:ext>
                  </a:extLst>
                </a:gridCol>
                <a:gridCol w="6331190">
                  <a:extLst>
                    <a:ext uri="{9D8B030D-6E8A-4147-A177-3AD203B41FA5}">
                      <a16:colId xmlns:a16="http://schemas.microsoft.com/office/drawing/2014/main" val="3900126397"/>
                    </a:ext>
                  </a:extLst>
                </a:gridCol>
              </a:tblGrid>
              <a:tr h="10352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Next Gen Google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Assistant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No need to say OK Google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audio, and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 on Athletico enables use cases without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hotword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phrase. Ex) when it knows it’s the user (Face ID), or in a string of commands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OK google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명령어 없이 음성 인식 가능 여부</a:t>
                      </a:r>
                      <a:endParaRPr lang="en-US" altLang="ko-KR" sz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Face ID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연동 외에 다른 시나리오에 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Ok google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명령어 없이 음성 인식 되는지 확인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11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123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4227" y="249383"/>
            <a:ext cx="2047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Knowles Athletico</a:t>
            </a:r>
            <a:endParaRPr lang="ko-KR" altLang="en-US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309584"/>
              </p:ext>
            </p:extLst>
          </p:nvPr>
        </p:nvGraphicFramePr>
        <p:xfrm>
          <a:off x="162652" y="618715"/>
          <a:ext cx="11711992" cy="6118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3168646595"/>
                    </a:ext>
                  </a:extLst>
                </a:gridCol>
                <a:gridCol w="2862632">
                  <a:extLst>
                    <a:ext uri="{9D8B030D-6E8A-4147-A177-3AD203B41FA5}">
                      <a16:colId xmlns:a16="http://schemas.microsoft.com/office/drawing/2014/main" val="224789092"/>
                    </a:ext>
                  </a:extLst>
                </a:gridCol>
                <a:gridCol w="5644342">
                  <a:extLst>
                    <a:ext uri="{9D8B030D-6E8A-4147-A177-3AD203B41FA5}">
                      <a16:colId xmlns:a16="http://schemas.microsoft.com/office/drawing/2014/main" val="4080535304"/>
                    </a:ext>
                  </a:extLst>
                </a:gridCol>
                <a:gridCol w="2531139">
                  <a:extLst>
                    <a:ext uri="{9D8B030D-6E8A-4147-A177-3AD203B41FA5}">
                      <a16:colId xmlns:a16="http://schemas.microsoft.com/office/drawing/2014/main" val="949342071"/>
                    </a:ext>
                  </a:extLst>
                </a:gridCol>
              </a:tblGrid>
              <a:tr h="444549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Use-cases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Functionality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56819"/>
                  </a:ext>
                </a:extLst>
              </a:tr>
              <a:tr h="34176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Camera</a:t>
                      </a:r>
                      <a:r>
                        <a:rPr lang="en-US" altLang="ko-KR" sz="1200" baseline="0" dirty="0" smtClean="0"/>
                        <a:t> App – </a:t>
                      </a:r>
                      <a:r>
                        <a:rPr lang="en-US" altLang="ko-KR" sz="1200" baseline="0" dirty="0" err="1" smtClean="0"/>
                        <a:t>Filcker</a:t>
                      </a:r>
                      <a:r>
                        <a:rPr lang="en-US" altLang="ko-KR" sz="1200" baseline="0" dirty="0" smtClean="0"/>
                        <a:t> sensor detect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flicker Sensor is connected to Athletico, pass-through data to </a:t>
                      </a:r>
                      <a:r>
                        <a:rPr lang="en-US" altLang="ko-KR" sz="1200" baseline="0" dirty="0" err="1" smtClean="0"/>
                        <a:t>SoC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SDM855 processes 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Filcker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data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62719"/>
                  </a:ext>
                </a:extLst>
              </a:tr>
              <a:tr h="30215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Network Voice call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passes Audio use cases with low latency – for all carriers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NS resides on SDM855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264173"/>
                  </a:ext>
                </a:extLst>
              </a:tr>
              <a:tr h="3674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VoIP</a:t>
                      </a:r>
                      <a:r>
                        <a:rPr lang="en-US" altLang="ko-KR" sz="1200" baseline="0" dirty="0" smtClean="0"/>
                        <a:t> Call – DUO, hangouts, Skype, </a:t>
                      </a:r>
                      <a:r>
                        <a:rPr lang="en-US" altLang="ko-KR" sz="1200" baseline="0" dirty="0" err="1" smtClean="0"/>
                        <a:t>etc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passes Audio use cases with low latency – for all carriers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NS resides on SDM855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04107"/>
                  </a:ext>
                </a:extLst>
              </a:tr>
              <a:tr h="11677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Media Recording :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Sound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recorder, Media recording (camera)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passing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Audio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OK google support during media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record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레코더 </a:t>
                      </a:r>
                      <a:r>
                        <a:rPr lang="ko-KR" altLang="en-US" sz="1200" dirty="0" err="1" smtClean="0">
                          <a:solidFill>
                            <a:srgbClr val="FF0000"/>
                          </a:solidFill>
                          <a:effectLst/>
                        </a:rPr>
                        <a:t>동작시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audio scene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검출 현황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음성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뮤직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박수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/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휘파람 외 다른 사운드 인식 여부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  레코더 음성인식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(speech to text)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기능 확인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: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지원 언어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, </a:t>
                      </a:r>
                      <a:r>
                        <a:rPr lang="ko-KR" altLang="en-US" sz="1200" dirty="0" err="1" smtClean="0">
                          <a:solidFill>
                            <a:srgbClr val="FF0000"/>
                          </a:solidFill>
                          <a:effectLst/>
                        </a:rPr>
                        <a:t>잡음환경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 동작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,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동시 말할 때 인식 성능 등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 stages on SDM855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357338"/>
                  </a:ext>
                </a:extLst>
              </a:tr>
              <a:tr h="9881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mode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Car Mode. This allows for Google Assistant to provide quick message replies to incoming calls “I’m driving – call you later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오디오 신호를 이용한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car mode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동작 여부 확인</a:t>
                      </a:r>
                      <a:endParaRPr lang="en-US" altLang="ko-KR" sz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Car mode 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기능 시나리오 분석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어떤 기능들이 있는지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SMD855, SLPI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00680"/>
                  </a:ext>
                </a:extLst>
              </a:tr>
              <a:tr h="548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Crash Detection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a crash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SMD855, SLPI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21889"/>
                  </a:ext>
                </a:extLst>
              </a:tr>
              <a:tr h="548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Live transcription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YouTube,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 (On deice)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audio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동영상 촬영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contents 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에서의 번역 성능 확인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 stages on SDM855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751134"/>
                  </a:ext>
                </a:extLst>
              </a:tr>
              <a:tr h="98653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Next Gen Google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Assistant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No need to say OK Google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audio, and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 on Athletico enables use cases without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hotword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phrase. Ex) when it knows it’s the user (Face ID), or in a string of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commands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OK google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명령어 없이 음성 인식 가능 여부</a:t>
                      </a:r>
                      <a:endParaRPr lang="en-US" altLang="ko-KR" sz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Face ID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연동 외에 다른 시나리오에 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Ok google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명령어 없이 음성 인식 되는지 확인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 stages on SDM855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223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332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806410"/>
              </p:ext>
            </p:extLst>
          </p:nvPr>
        </p:nvGraphicFramePr>
        <p:xfrm>
          <a:off x="198120" y="237894"/>
          <a:ext cx="8987444" cy="753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274">
                  <a:extLst>
                    <a:ext uri="{9D8B030D-6E8A-4147-A177-3AD203B41FA5}">
                      <a16:colId xmlns:a16="http://schemas.microsoft.com/office/drawing/2014/main" val="1249852220"/>
                    </a:ext>
                  </a:extLst>
                </a:gridCol>
                <a:gridCol w="2790238">
                  <a:extLst>
                    <a:ext uri="{9D8B030D-6E8A-4147-A177-3AD203B41FA5}">
                      <a16:colId xmlns:a16="http://schemas.microsoft.com/office/drawing/2014/main" val="2948476576"/>
                    </a:ext>
                  </a:extLst>
                </a:gridCol>
                <a:gridCol w="5523932">
                  <a:extLst>
                    <a:ext uri="{9D8B030D-6E8A-4147-A177-3AD203B41FA5}">
                      <a16:colId xmlns:a16="http://schemas.microsoft.com/office/drawing/2014/main" val="3716815866"/>
                    </a:ext>
                  </a:extLst>
                </a:gridCol>
              </a:tblGrid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OK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Google detection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OK Google-first stage detection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OK Google detection during Media record mode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Echo canceller for Barge-in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21636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73645" y="1413856"/>
            <a:ext cx="113783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smtClean="0"/>
              <a:t>레코딩 </a:t>
            </a:r>
            <a:r>
              <a:rPr lang="ko-KR" altLang="en-US" dirty="0"/>
              <a:t>도</a:t>
            </a:r>
            <a:r>
              <a:rPr lang="ko-KR" altLang="en-US" dirty="0" smtClean="0"/>
              <a:t>중 음성인식 가능</a:t>
            </a:r>
            <a:r>
              <a:rPr lang="en-US" altLang="ko-KR" dirty="0"/>
              <a:t> </a:t>
            </a:r>
            <a:r>
              <a:rPr lang="en-US" altLang="ko-KR" dirty="0" smtClean="0"/>
              <a:t>: Barge-in </a:t>
            </a:r>
            <a:r>
              <a:rPr lang="ko-KR" altLang="en-US" dirty="0" smtClean="0"/>
              <a:t>기술은 일반적으로 스피커나 헤드폰과 같은 재생장치에서 재생 중</a:t>
            </a:r>
            <a:r>
              <a:rPr lang="en-US" altLang="ko-KR" dirty="0" smtClean="0"/>
              <a:t> 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음성 명령을 처리하기 위한 기능으로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대부분 </a:t>
            </a:r>
            <a:r>
              <a:rPr lang="en-US" altLang="ko-KR" dirty="0" smtClean="0"/>
              <a:t>Playback</a:t>
            </a:r>
            <a:r>
              <a:rPr lang="ko-KR" altLang="en-US" dirty="0" smtClean="0"/>
              <a:t>중에만 적용을 하는 것이 일반적이나</a:t>
            </a:r>
            <a:r>
              <a:rPr lang="en-US" altLang="ko-KR" dirty="0" smtClean="0"/>
              <a:t>, Recording</a:t>
            </a:r>
            <a:r>
              <a:rPr lang="ko-KR" altLang="en-US" dirty="0" smtClean="0"/>
              <a:t>중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Barge-in</a:t>
            </a:r>
            <a:r>
              <a:rPr lang="ko-KR" altLang="en-US" dirty="0" smtClean="0"/>
              <a:t>을 적용한 첫</a:t>
            </a:r>
            <a:r>
              <a:rPr lang="en-US" altLang="ko-KR" dirty="0" smtClean="0"/>
              <a:t>? </a:t>
            </a:r>
            <a:r>
              <a:rPr lang="ko-KR" altLang="en-US" dirty="0" smtClean="0"/>
              <a:t>사례로 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30610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46" y="114376"/>
            <a:ext cx="2328074" cy="491482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128" y="114376"/>
            <a:ext cx="2358079" cy="497816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2395" y="114376"/>
            <a:ext cx="2252311" cy="47548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13222" y="232756"/>
            <a:ext cx="391632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레코딩 중 </a:t>
            </a:r>
            <a:r>
              <a:rPr lang="en-US" altLang="ko-KR" dirty="0" smtClean="0"/>
              <a:t>Barge-In</a:t>
            </a:r>
            <a:r>
              <a:rPr lang="ko-KR" altLang="en-US" dirty="0"/>
              <a:t> </a:t>
            </a:r>
            <a:r>
              <a:rPr lang="ko-KR" altLang="en-US" dirty="0" smtClean="0"/>
              <a:t>잘 동작함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당사도 </a:t>
            </a:r>
            <a:r>
              <a:rPr lang="en-US" altLang="ko-KR" dirty="0" smtClean="0"/>
              <a:t>Playback</a:t>
            </a:r>
            <a:r>
              <a:rPr lang="ko-KR" altLang="en-US" dirty="0" smtClean="0"/>
              <a:t>중 </a:t>
            </a:r>
            <a:r>
              <a:rPr lang="en-US" altLang="ko-KR" dirty="0" smtClean="0"/>
              <a:t>Barge-In </a:t>
            </a:r>
            <a:r>
              <a:rPr lang="ko-KR" altLang="en-US" dirty="0" smtClean="0"/>
              <a:t>동작은 </a:t>
            </a:r>
            <a:endParaRPr lang="en-US" altLang="ko-KR" dirty="0" smtClean="0"/>
          </a:p>
          <a:p>
            <a:r>
              <a:rPr lang="ko-KR" altLang="en-US" dirty="0" smtClean="0"/>
              <a:t>지원하지만 레코딩중에는 지원하지 </a:t>
            </a:r>
            <a:endParaRPr lang="en-US" altLang="ko-KR" dirty="0" smtClean="0"/>
          </a:p>
          <a:p>
            <a:r>
              <a:rPr lang="ko-KR" altLang="en-US" dirty="0" smtClean="0"/>
              <a:t>않음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796281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493807"/>
              </p:ext>
            </p:extLst>
          </p:nvPr>
        </p:nvGraphicFramePr>
        <p:xfrm>
          <a:off x="98367" y="113203"/>
          <a:ext cx="899551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420101405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1665294651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2931453514"/>
                    </a:ext>
                  </a:extLst>
                </a:gridCol>
              </a:tblGrid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Ambient music detection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Local detection for song/artist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Ambient music detection even during media record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Echo canceller during music playback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On-device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인식 여부 확인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/ music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과 배경 사운드 구별 가능 여부 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707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659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140671"/>
              </p:ext>
            </p:extLst>
          </p:nvPr>
        </p:nvGraphicFramePr>
        <p:xfrm>
          <a:off x="148243" y="113203"/>
          <a:ext cx="11373197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2554">
                  <a:extLst>
                    <a:ext uri="{9D8B030D-6E8A-4147-A177-3AD203B41FA5}">
                      <a16:colId xmlns:a16="http://schemas.microsoft.com/office/drawing/2014/main" val="1646862050"/>
                    </a:ext>
                  </a:extLst>
                </a:gridCol>
                <a:gridCol w="3243123">
                  <a:extLst>
                    <a:ext uri="{9D8B030D-6E8A-4147-A177-3AD203B41FA5}">
                      <a16:colId xmlns:a16="http://schemas.microsoft.com/office/drawing/2014/main" val="2444174622"/>
                    </a:ext>
                  </a:extLst>
                </a:gridCol>
                <a:gridCol w="7347520">
                  <a:extLst>
                    <a:ext uri="{9D8B030D-6E8A-4147-A177-3AD203B41FA5}">
                      <a16:colId xmlns:a16="http://schemas.microsoft.com/office/drawing/2014/main" val="1806504258"/>
                    </a:ext>
                  </a:extLst>
                </a:gridCol>
              </a:tblGrid>
              <a:tr h="9691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 Sense detection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Face unlock 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sensor detects the face near the phone for fastest face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unlock in industry : privacy to have all this on phone only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Flicker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sensor data pass through, enabling the face unlock camera/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ToF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measurements on the system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Face unlock / Alarm clock, screen on/off and more / Music track swipe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  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Always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on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  <a:effectLst/>
                        </a:rPr>
                        <a:t>기능인지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lang="ko-KR" altLang="en-US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767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427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856480"/>
              </p:ext>
            </p:extLst>
          </p:nvPr>
        </p:nvGraphicFramePr>
        <p:xfrm>
          <a:off x="156556" y="163079"/>
          <a:ext cx="8995516" cy="743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372714411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1399487212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1639025415"/>
                    </a:ext>
                  </a:extLst>
                </a:gridCol>
              </a:tblGrid>
              <a:tr h="7430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Presence: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Alarm clock, Poser screen on/off, and more (100%)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detects user is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near the device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I.e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hand reach towards phone, or walking away from the phone, can turn on/off the screen. All processed on Athletico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740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740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300782"/>
              </p:ext>
            </p:extLst>
          </p:nvPr>
        </p:nvGraphicFramePr>
        <p:xfrm>
          <a:off x="173182" y="129829"/>
          <a:ext cx="899551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972057136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535059191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3301760588"/>
                    </a:ext>
                  </a:extLst>
                </a:gridCol>
              </a:tblGrid>
              <a:tr h="8095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Gesture: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Music Track Swipe forward (100%)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on Athletico detects swipes to skip songs, shut off alarm, interact w games.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Smart enough to reject coffee mug passing over top of phone (similar to swipe) vs hand swipe motion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0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098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191817"/>
              </p:ext>
            </p:extLst>
          </p:nvPr>
        </p:nvGraphicFramePr>
        <p:xfrm>
          <a:off x="164869" y="179705"/>
          <a:ext cx="8995516" cy="538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44290258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3608096818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3807068317"/>
                    </a:ext>
                  </a:extLst>
                </a:gridCol>
              </a:tblGrid>
              <a:tr h="5383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Battery Saver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provides power data from its use cases upwards to the system to optimize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20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9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3139</TotalTime>
  <Words>1209</Words>
  <Application>Microsoft Office PowerPoint</Application>
  <PresentationFormat>와이드스크린</PresentationFormat>
  <Paragraphs>174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0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손백권</dc:creator>
  <cp:lastModifiedBy>ss125.park</cp:lastModifiedBy>
  <cp:revision>25</cp:revision>
  <dcterms:created xsi:type="dcterms:W3CDTF">2019-11-11T03:44:11Z</dcterms:created>
  <dcterms:modified xsi:type="dcterms:W3CDTF">2019-11-14T04:11:05Z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C:\Users\beakkwon.son\Desktop\knowles_적용기술.pptx</vt:lpwstr>
  </property>
</Properties>
</file>