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92" r:id="rId2"/>
    <p:sldId id="395" r:id="rId3"/>
    <p:sldId id="381" r:id="rId4"/>
    <p:sldId id="391" r:id="rId5"/>
    <p:sldId id="393" r:id="rId6"/>
    <p:sldId id="394" r:id="rId7"/>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CC"/>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59" autoAdjust="0"/>
    <p:restoredTop sz="94660"/>
  </p:normalViewPr>
  <p:slideViewPr>
    <p:cSldViewPr>
      <p:cViewPr>
        <p:scale>
          <a:sx n="125" d="100"/>
          <a:sy n="125" d="100"/>
        </p:scale>
        <p:origin x="-1008" y="1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269814-CB0A-4F44-8AF5-D069BDE44505}" type="datetimeFigureOut">
              <a:rPr lang="ko-KR" altLang="en-US" smtClean="0"/>
              <a:t>2019-05-16</a:t>
            </a:fld>
            <a:endParaRPr lang="ko-KR" altLang="en-US"/>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8959AB-D132-4FFF-8B2B-75AB990C337D}" type="slidenum">
              <a:rPr lang="ko-KR" altLang="en-US" smtClean="0"/>
              <a:t>‹#›</a:t>
            </a:fld>
            <a:endParaRPr lang="ko-KR" altLang="en-US"/>
          </a:p>
        </p:txBody>
      </p:sp>
    </p:spTree>
    <p:extLst>
      <p:ext uri="{BB962C8B-B14F-4D97-AF65-F5344CB8AC3E}">
        <p14:creationId xmlns:p14="http://schemas.microsoft.com/office/powerpoint/2010/main" val="381052496"/>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1143000" y="685800"/>
            <a:ext cx="4572000" cy="3429000"/>
          </a:xfrm>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10"/>
          </p:nvPr>
        </p:nvSpPr>
        <p:spPr/>
        <p:txBody>
          <a:bodyPr/>
          <a:lstStyle/>
          <a:p>
            <a:fld id="{838959AB-D132-4FFF-8B2B-75AB990C337D}" type="slidenum">
              <a:rPr lang="ko-KR" altLang="en-US" smtClean="0"/>
              <a:t>4</a:t>
            </a:fld>
            <a:endParaRPr lang="ko-KR" altLang="en-US"/>
          </a:p>
        </p:txBody>
      </p:sp>
    </p:spTree>
    <p:extLst>
      <p:ext uri="{BB962C8B-B14F-4D97-AF65-F5344CB8AC3E}">
        <p14:creationId xmlns:p14="http://schemas.microsoft.com/office/powerpoint/2010/main" val="3015304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1" y="2130429"/>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1"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87734016-A506-446C-AA24-718832EF9EA3}" type="datetimeFigureOut">
              <a:rPr lang="ko-KR" altLang="en-US" smtClean="0"/>
              <a:pPr/>
              <a:t>2019-05-16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87734016-A506-446C-AA24-718832EF9EA3}" type="datetimeFigureOut">
              <a:rPr lang="ko-KR" altLang="en-US" smtClean="0"/>
              <a:pPr/>
              <a:t>2019-05-16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1" y="274642"/>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1" y="274642"/>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87734016-A506-446C-AA24-718832EF9EA3}" type="datetimeFigureOut">
              <a:rPr lang="ko-KR" altLang="en-US" smtClean="0"/>
              <a:pPr/>
              <a:t>2019-05-16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사용자 지정 레이아웃">
    <p:spTree>
      <p:nvGrpSpPr>
        <p:cNvPr id="1" name=""/>
        <p:cNvGrpSpPr/>
        <p:nvPr/>
      </p:nvGrpSpPr>
      <p:grpSpPr>
        <a:xfrm>
          <a:off x="0" y="0"/>
          <a:ext cx="0" cy="0"/>
          <a:chOff x="0" y="0"/>
          <a:chExt cx="0" cy="0"/>
        </a:xfrm>
      </p:grpSpPr>
      <p:sp>
        <p:nvSpPr>
          <p:cNvPr id="2" name="제목 1">
            <a:extLst>
              <a:ext uri="{FF2B5EF4-FFF2-40B4-BE49-F238E27FC236}">
                <a16:creationId xmlns="" xmlns:a16="http://schemas.microsoft.com/office/drawing/2014/main" id="{5242D35E-6E63-4E28-99AF-C2A89FFB39CF}"/>
              </a:ext>
            </a:extLst>
          </p:cNvPr>
          <p:cNvSpPr>
            <a:spLocks noGrp="1"/>
          </p:cNvSpPr>
          <p:nvPr>
            <p:ph type="title"/>
          </p:nvPr>
        </p:nvSpPr>
        <p:spPr/>
        <p:txBody>
          <a:bodyPr/>
          <a:lstStyle/>
          <a:p>
            <a:r>
              <a:rPr lang="ko-KR" altLang="en-US" dirty="0"/>
              <a:t>마스터 제목 스타일 편집</a:t>
            </a:r>
          </a:p>
        </p:txBody>
      </p:sp>
      <p:sp>
        <p:nvSpPr>
          <p:cNvPr id="3" name="날짜 개체 틀 2">
            <a:extLst>
              <a:ext uri="{FF2B5EF4-FFF2-40B4-BE49-F238E27FC236}">
                <a16:creationId xmlns="" xmlns:a16="http://schemas.microsoft.com/office/drawing/2014/main" id="{DB828CF0-B147-4592-9B6C-74B1C69F524B}"/>
              </a:ext>
            </a:extLst>
          </p:cNvPr>
          <p:cNvSpPr>
            <a:spLocks noGrp="1"/>
          </p:cNvSpPr>
          <p:nvPr>
            <p:ph type="dt" sz="half" idx="10"/>
          </p:nvPr>
        </p:nvSpPr>
        <p:spPr/>
        <p:txBody>
          <a:bodyPr/>
          <a:lstStyle/>
          <a:p>
            <a:pPr marL="0" marR="0" lvl="0" indent="0" algn="l" defTabSz="914400" rtl="0" eaLnBrk="1" fontAlgn="auto" latinLnBrk="1" hangingPunct="1">
              <a:lnSpc>
                <a:spcPct val="100000"/>
              </a:lnSpc>
              <a:spcBef>
                <a:spcPts val="0"/>
              </a:spcBef>
              <a:spcAft>
                <a:spcPts val="0"/>
              </a:spcAft>
              <a:buClrTx/>
              <a:buSzTx/>
              <a:buFontTx/>
              <a:buNone/>
              <a:tabLst/>
              <a:defRPr/>
            </a:pPr>
            <a:fld id="{68520404-1CB3-45CE-B9D8-12C2FEF423B0}" type="datetimeFigureOut">
              <a:rPr kumimoji="0" lang="ko-KR" altLang="en-US" sz="1200" b="0" i="0" u="none" strike="noStrike" kern="1200" cap="none" spc="0" normalizeH="0" baseline="0" noProof="0" smtClean="0">
                <a:ln>
                  <a:noFill/>
                </a:ln>
                <a:solidFill>
                  <a:prstClr val="black">
                    <a:tint val="75000"/>
                  </a:prstClr>
                </a:solidFill>
                <a:effectLst/>
                <a:uLnTx/>
                <a:uFillTx/>
                <a:latin typeface="맑은 고딕" panose="020F0502020204030204"/>
                <a:ea typeface="맑은 고딕" panose="020B0503020000020004" pitchFamily="50" charset="-127"/>
                <a:cs typeface="+mn-cs"/>
              </a:rPr>
              <a:pPr marL="0" marR="0" lvl="0" indent="0" algn="l" defTabSz="914400" rtl="0" eaLnBrk="1" fontAlgn="auto" latinLnBrk="1" hangingPunct="1">
                <a:lnSpc>
                  <a:spcPct val="100000"/>
                </a:lnSpc>
                <a:spcBef>
                  <a:spcPts val="0"/>
                </a:spcBef>
                <a:spcAft>
                  <a:spcPts val="0"/>
                </a:spcAft>
                <a:buClrTx/>
                <a:buSzTx/>
                <a:buFontTx/>
                <a:buNone/>
                <a:tabLst/>
                <a:defRPr/>
              </a:pPr>
              <a:t>2019-05-15</a:t>
            </a:fld>
            <a:endParaRPr kumimoji="0" lang="ko-KR" altLang="en-US" sz="1200" b="0" i="0" u="none" strike="noStrike" kern="1200" cap="none" spc="0" normalizeH="0" baseline="0" noProof="0">
              <a:ln>
                <a:noFill/>
              </a:ln>
              <a:solidFill>
                <a:prstClr val="black">
                  <a:tint val="75000"/>
                </a:prstClr>
              </a:solidFill>
              <a:effectLst/>
              <a:uLnTx/>
              <a:uFillTx/>
              <a:latin typeface="맑은 고딕" panose="020F0502020204030204"/>
              <a:ea typeface="맑은 고딕" panose="020B0503020000020004" pitchFamily="50" charset="-127"/>
              <a:cs typeface="+mn-cs"/>
            </a:endParaRPr>
          </a:p>
        </p:txBody>
      </p:sp>
      <p:sp>
        <p:nvSpPr>
          <p:cNvPr id="4" name="바닥글 개체 틀 3">
            <a:extLst>
              <a:ext uri="{FF2B5EF4-FFF2-40B4-BE49-F238E27FC236}">
                <a16:creationId xmlns="" xmlns:a16="http://schemas.microsoft.com/office/drawing/2014/main" id="{044795AB-9937-4ABE-87B4-57233417D8B9}"/>
              </a:ext>
            </a:extLst>
          </p:cNvPr>
          <p:cNvSpPr>
            <a:spLocks noGrp="1"/>
          </p:cNvSpPr>
          <p:nvPr>
            <p:ph type="ftr" sz="quarter" idx="11"/>
          </p:nvPr>
        </p:nvSpPr>
        <p:spPr/>
        <p:txBody>
          <a:bodyP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200" b="0" i="0" u="none" strike="noStrike" kern="1200" cap="none" spc="0" normalizeH="0" baseline="0" noProof="0">
              <a:ln>
                <a:noFill/>
              </a:ln>
              <a:solidFill>
                <a:prstClr val="black">
                  <a:tint val="75000"/>
                </a:prstClr>
              </a:solidFill>
              <a:effectLst/>
              <a:uLnTx/>
              <a:uFillTx/>
              <a:latin typeface="맑은 고딕" panose="020F0502020204030204"/>
              <a:ea typeface="맑은 고딕" panose="020B0503020000020004" pitchFamily="50" charset="-127"/>
              <a:cs typeface="+mn-cs"/>
            </a:endParaRPr>
          </a:p>
        </p:txBody>
      </p:sp>
      <p:sp>
        <p:nvSpPr>
          <p:cNvPr id="5" name="슬라이드 번호 개체 틀 4">
            <a:extLst>
              <a:ext uri="{FF2B5EF4-FFF2-40B4-BE49-F238E27FC236}">
                <a16:creationId xmlns="" xmlns:a16="http://schemas.microsoft.com/office/drawing/2014/main" id="{971CC062-C3A5-412D-84EF-7E0D6867F54C}"/>
              </a:ext>
            </a:extLst>
          </p:cNvPr>
          <p:cNvSpPr>
            <a:spLocks noGrp="1"/>
          </p:cNvSpPr>
          <p:nvPr>
            <p:ph type="sldNum" sz="quarter" idx="12"/>
          </p:nvPr>
        </p:nvSpPr>
        <p:spPr/>
        <p:txBody>
          <a:bodyPr/>
          <a:lstStyle/>
          <a:p>
            <a:pPr marL="0" marR="0" lvl="0" indent="0" algn="r" defTabSz="914400" rtl="0" eaLnBrk="1" fontAlgn="auto" latinLnBrk="1" hangingPunct="1">
              <a:lnSpc>
                <a:spcPct val="100000"/>
              </a:lnSpc>
              <a:spcBef>
                <a:spcPts val="0"/>
              </a:spcBef>
              <a:spcAft>
                <a:spcPts val="0"/>
              </a:spcAft>
              <a:buClrTx/>
              <a:buSzTx/>
              <a:buFontTx/>
              <a:buNone/>
              <a:tabLst/>
              <a:defRPr/>
            </a:pPr>
            <a:fld id="{CCF2F3C7-85E8-4D0A-B715-69D11FA7823F}" type="slidenum">
              <a:rPr kumimoji="0" lang="ko-KR" altLang="en-US" sz="1200" b="0" i="0" u="none" strike="noStrike" kern="1200" cap="none" spc="0" normalizeH="0" baseline="0" noProof="0" smtClean="0">
                <a:ln>
                  <a:noFill/>
                </a:ln>
                <a:solidFill>
                  <a:prstClr val="black">
                    <a:tint val="75000"/>
                  </a:prstClr>
                </a:solidFill>
                <a:effectLst/>
                <a:uLnTx/>
                <a:uFillTx/>
                <a:latin typeface="맑은 고딕" panose="020F0502020204030204"/>
                <a:ea typeface="맑은 고딕" panose="020B0503020000020004" pitchFamily="50" charset="-127"/>
                <a:cs typeface="+mn-cs"/>
              </a:rPr>
              <a:pPr marL="0" marR="0" lvl="0" indent="0" algn="r" defTabSz="914400" rtl="0" eaLnBrk="1" fontAlgn="auto" latinLnBrk="1" hangingPunct="1">
                <a:lnSpc>
                  <a:spcPct val="100000"/>
                </a:lnSpc>
                <a:spcBef>
                  <a:spcPts val="0"/>
                </a:spcBef>
                <a:spcAft>
                  <a:spcPts val="0"/>
                </a:spcAft>
                <a:buClrTx/>
                <a:buSzTx/>
                <a:buFontTx/>
                <a:buNone/>
                <a:tabLst/>
                <a:defRPr/>
              </a:pPr>
              <a:t>‹#›</a:t>
            </a:fld>
            <a:endParaRPr kumimoji="0" lang="ko-KR" altLang="en-US" sz="1200" b="0" i="0" u="none" strike="noStrike" kern="1200" cap="none" spc="0" normalizeH="0" baseline="0" noProof="0">
              <a:ln>
                <a:noFill/>
              </a:ln>
              <a:solidFill>
                <a:prstClr val="black">
                  <a:tint val="75000"/>
                </a:prstClr>
              </a:solidFill>
              <a:effectLst/>
              <a:uLnTx/>
              <a:uFillTx/>
              <a:latin typeface="맑은 고딕" panose="020F0502020204030204"/>
              <a:ea typeface="맑은 고딕" panose="020B0503020000020004" pitchFamily="50" charset="-127"/>
              <a:cs typeface="+mn-cs"/>
            </a:endParaRPr>
          </a:p>
        </p:txBody>
      </p:sp>
    </p:spTree>
    <p:extLst>
      <p:ext uri="{BB962C8B-B14F-4D97-AF65-F5344CB8AC3E}">
        <p14:creationId xmlns:p14="http://schemas.microsoft.com/office/powerpoint/2010/main" val="2696549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87734016-A506-446C-AA24-718832EF9EA3}" type="datetimeFigureOut">
              <a:rPr lang="ko-KR" altLang="en-US" smtClean="0"/>
              <a:pPr/>
              <a:t>2019-05-16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4" y="4406904"/>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4"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87734016-A506-446C-AA24-718832EF9EA3}" type="datetimeFigureOut">
              <a:rPr lang="ko-KR" altLang="en-US" smtClean="0"/>
              <a:pPr/>
              <a:t>2019-05-16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1"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1"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87734016-A506-446C-AA24-718832EF9EA3}" type="datetimeFigureOut">
              <a:rPr lang="ko-KR" altLang="en-US" smtClean="0"/>
              <a:pPr/>
              <a:t>2019-05-16</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87734016-A506-446C-AA24-718832EF9EA3}" type="datetimeFigureOut">
              <a:rPr lang="ko-KR" altLang="en-US" smtClean="0"/>
              <a:pPr/>
              <a:t>2019-05-16</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87734016-A506-446C-AA24-718832EF9EA3}" type="datetimeFigureOut">
              <a:rPr lang="ko-KR" altLang="en-US" smtClean="0"/>
              <a:pPr/>
              <a:t>2019-05-16</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87734016-A506-446C-AA24-718832EF9EA3}" type="datetimeFigureOut">
              <a:rPr lang="ko-KR" altLang="en-US" smtClean="0"/>
              <a:pPr/>
              <a:t>2019-05-16</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1"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2"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1"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87734016-A506-446C-AA24-718832EF9EA3}" type="datetimeFigureOut">
              <a:rPr lang="ko-KR" altLang="en-US" smtClean="0"/>
              <a:pPr/>
              <a:t>2019-05-16</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87734016-A506-446C-AA24-718832EF9EA3}" type="datetimeFigureOut">
              <a:rPr lang="ko-KR" altLang="en-US" smtClean="0"/>
              <a:pPr/>
              <a:t>2019-05-16</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1"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1" y="1600204"/>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1"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734016-A506-446C-AA24-718832EF9EA3}" type="datetimeFigureOut">
              <a:rPr lang="ko-KR" altLang="en-US" smtClean="0"/>
              <a:pPr/>
              <a:t>2019-05-16</a:t>
            </a:fld>
            <a:endParaRPr lang="ko-KR" altLang="en-US"/>
          </a:p>
        </p:txBody>
      </p:sp>
      <p:sp>
        <p:nvSpPr>
          <p:cNvPr id="5" name="바닥글 개체 틀 4"/>
          <p:cNvSpPr>
            <a:spLocks noGrp="1"/>
          </p:cNvSpPr>
          <p:nvPr>
            <p:ph type="ftr" sz="quarter" idx="3"/>
          </p:nvPr>
        </p:nvSpPr>
        <p:spPr>
          <a:xfrm>
            <a:off x="3124201"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1"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9E8B0-2EA8-4D81-8E5C-A507491F0A32}"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7160" y="117331"/>
            <a:ext cx="4680520" cy="646331"/>
          </a:xfrm>
          <a:prstGeom prst="rect">
            <a:avLst/>
          </a:prstGeom>
          <a:noFill/>
        </p:spPr>
        <p:txBody>
          <a:bodyPr wrap="square" rtlCol="0">
            <a:spAutoFit/>
          </a:bodyPr>
          <a:lstStyle/>
          <a:p>
            <a:r>
              <a:rPr lang="en-US" altLang="ko-KR" sz="900" dirty="0" smtClean="0"/>
              <a:t>ECNS </a:t>
            </a:r>
            <a:r>
              <a:rPr lang="ko-KR" altLang="en-US" sz="900" dirty="0" smtClean="0"/>
              <a:t>함수 구성 </a:t>
            </a:r>
            <a:r>
              <a:rPr lang="en-US" altLang="ko-KR" sz="900" dirty="0" smtClean="0"/>
              <a:t>: 2</a:t>
            </a:r>
            <a:r>
              <a:rPr lang="ko-KR" altLang="en-US" sz="900" dirty="0" smtClean="0"/>
              <a:t>개 함수</a:t>
            </a:r>
            <a:endParaRPr lang="en-US" altLang="ko-KR" sz="900" dirty="0" smtClean="0"/>
          </a:p>
          <a:p>
            <a:r>
              <a:rPr lang="en-US" altLang="ko-KR" sz="900" dirty="0" err="1"/>
              <a:t>int</a:t>
            </a:r>
            <a:r>
              <a:rPr lang="en-US" altLang="ko-KR" sz="900" dirty="0"/>
              <a:t> FN_DVTX_NS_WB(</a:t>
            </a:r>
            <a:r>
              <a:rPr lang="en-US" altLang="ko-KR" sz="900" dirty="0" err="1"/>
              <a:t>DVTX_ECNS_Cfg_t</a:t>
            </a:r>
            <a:r>
              <a:rPr lang="en-US" altLang="ko-KR" sz="900" dirty="0"/>
              <a:t>* </a:t>
            </a:r>
            <a:r>
              <a:rPr lang="en-US" altLang="ko-KR" sz="900" dirty="0" err="1"/>
              <a:t>DVTX_ECNS_vars</a:t>
            </a:r>
            <a:r>
              <a:rPr lang="en-US" altLang="ko-KR" sz="900" dirty="0"/>
              <a:t>)</a:t>
            </a:r>
          </a:p>
          <a:p>
            <a:r>
              <a:rPr lang="en-US" altLang="ko-KR" sz="900" dirty="0"/>
              <a:t>void FN_DVTX_AEC_WB(</a:t>
            </a:r>
            <a:r>
              <a:rPr lang="en-US" altLang="ko-KR" sz="900" dirty="0" err="1"/>
              <a:t>DVTX_ECNS_Cfg_t</a:t>
            </a:r>
            <a:r>
              <a:rPr lang="en-US" altLang="ko-KR" sz="900" dirty="0"/>
              <a:t>* </a:t>
            </a:r>
            <a:r>
              <a:rPr lang="en-US" altLang="ko-KR" sz="900" dirty="0" err="1"/>
              <a:t>DVTX_ECNS_vars</a:t>
            </a:r>
            <a:r>
              <a:rPr lang="en-US" altLang="ko-KR" sz="900" dirty="0"/>
              <a:t>)</a:t>
            </a:r>
          </a:p>
          <a:p>
            <a:endParaRPr lang="ko-KR" altLang="en-US" sz="900" dirty="0"/>
          </a:p>
        </p:txBody>
      </p:sp>
    </p:spTree>
    <p:extLst>
      <p:ext uri="{BB962C8B-B14F-4D97-AF65-F5344CB8AC3E}">
        <p14:creationId xmlns:p14="http://schemas.microsoft.com/office/powerpoint/2010/main" val="1583105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직사각형 2"/>
          <p:cNvSpPr/>
          <p:nvPr/>
        </p:nvSpPr>
        <p:spPr>
          <a:xfrm>
            <a:off x="328610" y="191691"/>
            <a:ext cx="1171577" cy="509260"/>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solidFill>
                  <a:srgbClr val="0000FF"/>
                </a:solidFill>
              </a:rPr>
              <a:t>F0-based outer pre-NS</a:t>
            </a:r>
            <a:endParaRPr lang="ko-KR" altLang="en-US" sz="1200" dirty="0">
              <a:solidFill>
                <a:srgbClr val="0000FF"/>
              </a:solidFill>
            </a:endParaRPr>
          </a:p>
        </p:txBody>
      </p:sp>
      <p:cxnSp>
        <p:nvCxnSpPr>
          <p:cNvPr id="4" name="직선 화살표 연결선 3"/>
          <p:cNvCxnSpPr/>
          <p:nvPr/>
        </p:nvCxnSpPr>
        <p:spPr>
          <a:xfrm flipH="1" flipV="1">
            <a:off x="1493049" y="2046281"/>
            <a:ext cx="639365" cy="552445"/>
          </a:xfrm>
          <a:prstGeom prst="straightConnector1">
            <a:avLst/>
          </a:prstGeom>
          <a:ln>
            <a:solidFill>
              <a:schemeClr val="tx1"/>
            </a:solidFill>
            <a:prstDash val="sysDash"/>
            <a:tailEnd type="stealth"/>
          </a:ln>
        </p:spPr>
        <p:style>
          <a:lnRef idx="1">
            <a:schemeClr val="accent1"/>
          </a:lnRef>
          <a:fillRef idx="0">
            <a:schemeClr val="accent1"/>
          </a:fillRef>
          <a:effectRef idx="0">
            <a:schemeClr val="accent1"/>
          </a:effectRef>
          <a:fontRef idx="minor">
            <a:schemeClr val="tx1"/>
          </a:fontRef>
        </p:style>
      </p:cxnSp>
      <p:cxnSp>
        <p:nvCxnSpPr>
          <p:cNvPr id="5" name="직선 화살표 연결선 4"/>
          <p:cNvCxnSpPr/>
          <p:nvPr/>
        </p:nvCxnSpPr>
        <p:spPr>
          <a:xfrm flipV="1">
            <a:off x="1339456" y="1498593"/>
            <a:ext cx="639368" cy="533400"/>
          </a:xfrm>
          <a:prstGeom prst="straightConnector1">
            <a:avLst/>
          </a:prstGeom>
          <a:ln>
            <a:solidFill>
              <a:schemeClr val="tx1"/>
            </a:solidFill>
            <a:prstDash val="sysDash"/>
            <a:tailEnd type="stealth"/>
          </a:ln>
        </p:spPr>
        <p:style>
          <a:lnRef idx="1">
            <a:schemeClr val="accent1"/>
          </a:lnRef>
          <a:fillRef idx="0">
            <a:schemeClr val="accent1"/>
          </a:fillRef>
          <a:effectRef idx="0">
            <a:schemeClr val="accent1"/>
          </a:effectRef>
          <a:fontRef idx="minor">
            <a:schemeClr val="tx1"/>
          </a:fontRef>
        </p:style>
      </p:cxnSp>
      <p:cxnSp>
        <p:nvCxnSpPr>
          <p:cNvPr id="6" name="직선 화살표 연결선 5"/>
          <p:cNvCxnSpPr>
            <a:stCxn id="7" idx="2"/>
            <a:endCxn id="16" idx="0"/>
          </p:cNvCxnSpPr>
          <p:nvPr/>
        </p:nvCxnSpPr>
        <p:spPr>
          <a:xfrm flipH="1">
            <a:off x="2443165" y="1286542"/>
            <a:ext cx="1" cy="98024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132413" y="855655"/>
            <a:ext cx="621506" cy="430887"/>
          </a:xfrm>
          <a:prstGeom prst="rect">
            <a:avLst/>
          </a:prstGeom>
          <a:noFill/>
        </p:spPr>
        <p:txBody>
          <a:bodyPr wrap="square" rtlCol="0">
            <a:spAutoFit/>
          </a:bodyPr>
          <a:lstStyle/>
          <a:p>
            <a:pPr algn="ctr"/>
            <a:r>
              <a:rPr lang="en-US" altLang="ko-KR" sz="1100" dirty="0" smtClean="0"/>
              <a:t>Inner mic</a:t>
            </a:r>
            <a:endParaRPr lang="ko-KR" altLang="en-US" sz="1100" dirty="0"/>
          </a:p>
        </p:txBody>
      </p:sp>
      <p:sp>
        <p:nvSpPr>
          <p:cNvPr id="8" name="직사각형 7"/>
          <p:cNvSpPr/>
          <p:nvPr/>
        </p:nvSpPr>
        <p:spPr>
          <a:xfrm>
            <a:off x="1443038" y="1641468"/>
            <a:ext cx="535785"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err="1" smtClean="0"/>
              <a:t>Wio</a:t>
            </a:r>
            <a:endParaRPr lang="ko-KR" altLang="en-US" sz="1000" dirty="0"/>
          </a:p>
        </p:txBody>
      </p:sp>
      <p:cxnSp>
        <p:nvCxnSpPr>
          <p:cNvPr id="9" name="직선 화살표 연결선 8"/>
          <p:cNvCxnSpPr>
            <a:stCxn id="10" idx="2"/>
            <a:endCxn id="13" idx="0"/>
          </p:cNvCxnSpPr>
          <p:nvPr/>
        </p:nvCxnSpPr>
        <p:spPr>
          <a:xfrm>
            <a:off x="1028703" y="1286542"/>
            <a:ext cx="0" cy="43826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717950" y="855655"/>
            <a:ext cx="621506" cy="430887"/>
          </a:xfrm>
          <a:prstGeom prst="rect">
            <a:avLst/>
          </a:prstGeom>
          <a:noFill/>
        </p:spPr>
        <p:txBody>
          <a:bodyPr wrap="square" rtlCol="0">
            <a:spAutoFit/>
          </a:bodyPr>
          <a:lstStyle/>
          <a:p>
            <a:pPr algn="ctr"/>
            <a:r>
              <a:rPr lang="en-US" altLang="ko-KR" sz="1100" dirty="0" smtClean="0"/>
              <a:t>Outer mic</a:t>
            </a:r>
            <a:endParaRPr lang="ko-KR" altLang="en-US" sz="1100" dirty="0"/>
          </a:p>
        </p:txBody>
      </p:sp>
      <p:sp>
        <p:nvSpPr>
          <p:cNvPr id="11" name="직사각형 10"/>
          <p:cNvSpPr/>
          <p:nvPr/>
        </p:nvSpPr>
        <p:spPr>
          <a:xfrm>
            <a:off x="1443038" y="2183199"/>
            <a:ext cx="535785"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err="1" smtClean="0"/>
              <a:t>Woi</a:t>
            </a:r>
            <a:endParaRPr lang="ko-KR" altLang="en-US" sz="1000" dirty="0"/>
          </a:p>
        </p:txBody>
      </p:sp>
      <p:cxnSp>
        <p:nvCxnSpPr>
          <p:cNvPr id="12" name="꺾인 연결선 11"/>
          <p:cNvCxnSpPr>
            <a:endCxn id="8" idx="3"/>
          </p:cNvCxnSpPr>
          <p:nvPr/>
        </p:nvCxnSpPr>
        <p:spPr>
          <a:xfrm rot="10800000" flipV="1">
            <a:off x="1978825" y="1334286"/>
            <a:ext cx="464342" cy="464344"/>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순서도: 논리합 12"/>
          <p:cNvSpPr/>
          <p:nvPr/>
        </p:nvSpPr>
        <p:spPr>
          <a:xfrm>
            <a:off x="973338" y="1724809"/>
            <a:ext cx="110729" cy="147639"/>
          </a:xfrm>
          <a:prstGeom prst="flowChartOr">
            <a:avLst/>
          </a:prstGeom>
          <a:ln w="6350"/>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sz="1200">
              <a:solidFill>
                <a:schemeClr val="dk1"/>
              </a:solidFill>
            </a:endParaRPr>
          </a:p>
        </p:txBody>
      </p:sp>
      <p:cxnSp>
        <p:nvCxnSpPr>
          <p:cNvPr id="14" name="직선 화살표 연결선 13"/>
          <p:cNvCxnSpPr>
            <a:stCxn id="8" idx="1"/>
            <a:endCxn id="13" idx="6"/>
          </p:cNvCxnSpPr>
          <p:nvPr/>
        </p:nvCxnSpPr>
        <p:spPr>
          <a:xfrm flipH="1" flipV="1">
            <a:off x="1084067" y="1798628"/>
            <a:ext cx="358972" cy="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직선 화살표 연결선 14"/>
          <p:cNvCxnSpPr>
            <a:endCxn id="22" idx="0"/>
          </p:cNvCxnSpPr>
          <p:nvPr/>
        </p:nvCxnSpPr>
        <p:spPr>
          <a:xfrm flipH="1">
            <a:off x="1028702" y="1872448"/>
            <a:ext cx="4" cy="71383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순서도: 논리합 15"/>
          <p:cNvSpPr/>
          <p:nvPr/>
        </p:nvSpPr>
        <p:spPr>
          <a:xfrm>
            <a:off x="2387800" y="2266783"/>
            <a:ext cx="110729" cy="147639"/>
          </a:xfrm>
          <a:prstGeom prst="flowChartOr">
            <a:avLst/>
          </a:prstGeom>
          <a:ln w="6350"/>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sz="1200">
              <a:solidFill>
                <a:schemeClr val="dk1"/>
              </a:solidFill>
            </a:endParaRPr>
          </a:p>
        </p:txBody>
      </p:sp>
      <p:cxnSp>
        <p:nvCxnSpPr>
          <p:cNvPr id="17" name="직선 연결선 16"/>
          <p:cNvCxnSpPr/>
          <p:nvPr/>
        </p:nvCxnSpPr>
        <p:spPr>
          <a:xfrm>
            <a:off x="1028703" y="2031993"/>
            <a:ext cx="310753" cy="0"/>
          </a:xfrm>
          <a:prstGeom prst="line">
            <a:avLst/>
          </a:prstGeom>
          <a:ln>
            <a:solidFill>
              <a:schemeClr val="tx1"/>
            </a:solidFill>
            <a:prstDash val="sysDash"/>
            <a:tailEnd type="none"/>
          </a:ln>
        </p:spPr>
        <p:style>
          <a:lnRef idx="1">
            <a:schemeClr val="accent1"/>
          </a:lnRef>
          <a:fillRef idx="0">
            <a:schemeClr val="accent1"/>
          </a:fillRef>
          <a:effectRef idx="0">
            <a:schemeClr val="accent1"/>
          </a:effectRef>
          <a:fontRef idx="minor">
            <a:schemeClr val="tx1"/>
          </a:fontRef>
        </p:style>
      </p:cxnSp>
      <p:cxnSp>
        <p:nvCxnSpPr>
          <p:cNvPr id="18" name="직선 연결선 17"/>
          <p:cNvCxnSpPr/>
          <p:nvPr/>
        </p:nvCxnSpPr>
        <p:spPr>
          <a:xfrm>
            <a:off x="2135985" y="2603488"/>
            <a:ext cx="310753" cy="0"/>
          </a:xfrm>
          <a:prstGeom prst="line">
            <a:avLst/>
          </a:prstGeom>
          <a:ln>
            <a:solidFill>
              <a:schemeClr val="tx1"/>
            </a:solidFill>
            <a:prstDash val="sysDash"/>
            <a:tailEnd type="none"/>
          </a:ln>
        </p:spPr>
        <p:style>
          <a:lnRef idx="1">
            <a:schemeClr val="accent1"/>
          </a:lnRef>
          <a:fillRef idx="0">
            <a:schemeClr val="accent1"/>
          </a:fillRef>
          <a:effectRef idx="0">
            <a:schemeClr val="accent1"/>
          </a:effectRef>
          <a:fontRef idx="minor">
            <a:schemeClr val="tx1"/>
          </a:fontRef>
        </p:style>
      </p:cxnSp>
      <p:cxnSp>
        <p:nvCxnSpPr>
          <p:cNvPr id="19" name="직선 화살표 연결선 18"/>
          <p:cNvCxnSpPr>
            <a:stCxn id="11" idx="3"/>
            <a:endCxn id="16" idx="2"/>
          </p:cNvCxnSpPr>
          <p:nvPr/>
        </p:nvCxnSpPr>
        <p:spPr>
          <a:xfrm>
            <a:off x="1978824" y="2340362"/>
            <a:ext cx="408976" cy="24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꺾인 연결선 19"/>
          <p:cNvCxnSpPr>
            <a:stCxn id="13" idx="0"/>
            <a:endCxn id="11" idx="1"/>
          </p:cNvCxnSpPr>
          <p:nvPr/>
        </p:nvCxnSpPr>
        <p:spPr>
          <a:xfrm rot="16200000" flipH="1">
            <a:off x="928094" y="1825416"/>
            <a:ext cx="615553" cy="414336"/>
          </a:xfrm>
          <a:prstGeom prst="bentConnector4">
            <a:avLst>
              <a:gd name="adj1" fmla="val -37137"/>
              <a:gd name="adj2" fmla="val 5668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직선 화살표 연결선 20"/>
          <p:cNvCxnSpPr>
            <a:stCxn id="16" idx="4"/>
          </p:cNvCxnSpPr>
          <p:nvPr/>
        </p:nvCxnSpPr>
        <p:spPr>
          <a:xfrm>
            <a:off x="2443164" y="2414421"/>
            <a:ext cx="0" cy="269859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직사각형 21"/>
          <p:cNvSpPr/>
          <p:nvPr/>
        </p:nvSpPr>
        <p:spPr>
          <a:xfrm>
            <a:off x="760809" y="2586281"/>
            <a:ext cx="535785"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smtClean="0"/>
              <a:t>Adaptive EQ</a:t>
            </a:r>
            <a:endParaRPr lang="ko-KR" altLang="en-US" sz="1000" dirty="0"/>
          </a:p>
        </p:txBody>
      </p:sp>
      <p:cxnSp>
        <p:nvCxnSpPr>
          <p:cNvPr id="23" name="꺾인 연결선 22"/>
          <p:cNvCxnSpPr>
            <a:stCxn id="13" idx="0"/>
            <a:endCxn id="22" idx="1"/>
          </p:cNvCxnSpPr>
          <p:nvPr/>
        </p:nvCxnSpPr>
        <p:spPr>
          <a:xfrm rot="16200000" flipH="1" flipV="1">
            <a:off x="385439" y="2100179"/>
            <a:ext cx="1018635" cy="267893"/>
          </a:xfrm>
          <a:prstGeom prst="bentConnector4">
            <a:avLst>
              <a:gd name="adj1" fmla="val -22442"/>
              <a:gd name="adj2" fmla="val 163999"/>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직선 화살표 연결선 23"/>
          <p:cNvCxnSpPr>
            <a:stCxn id="61" idx="2"/>
            <a:endCxn id="28" idx="0"/>
          </p:cNvCxnSpPr>
          <p:nvPr/>
        </p:nvCxnSpPr>
        <p:spPr>
          <a:xfrm>
            <a:off x="1027115" y="3508750"/>
            <a:ext cx="0" cy="16571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직사각형 26"/>
          <p:cNvSpPr/>
          <p:nvPr/>
        </p:nvSpPr>
        <p:spPr>
          <a:xfrm>
            <a:off x="1443038" y="4510499"/>
            <a:ext cx="535785" cy="314325"/>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smtClean="0">
                <a:solidFill>
                  <a:srgbClr val="0000FF"/>
                </a:solidFill>
              </a:rPr>
              <a:t>SPP</a:t>
            </a:r>
            <a:endParaRPr lang="ko-KR" altLang="en-US" sz="1000" dirty="0">
              <a:solidFill>
                <a:srgbClr val="0000FF"/>
              </a:solidFill>
            </a:endParaRPr>
          </a:p>
        </p:txBody>
      </p:sp>
      <p:sp>
        <p:nvSpPr>
          <p:cNvPr id="28" name="직사각형 27"/>
          <p:cNvSpPr/>
          <p:nvPr/>
        </p:nvSpPr>
        <p:spPr>
          <a:xfrm>
            <a:off x="717950" y="3674468"/>
            <a:ext cx="618330" cy="688174"/>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smtClean="0">
                <a:solidFill>
                  <a:srgbClr val="0000FF"/>
                </a:solidFill>
              </a:rPr>
              <a:t>Decision directed a priori SNR estimation</a:t>
            </a:r>
            <a:endParaRPr lang="ko-KR" altLang="en-US" sz="1000" dirty="0">
              <a:solidFill>
                <a:srgbClr val="0000FF"/>
              </a:solidFill>
            </a:endParaRPr>
          </a:p>
        </p:txBody>
      </p:sp>
      <p:cxnSp>
        <p:nvCxnSpPr>
          <p:cNvPr id="36" name="직선 화살표 연결선 35"/>
          <p:cNvCxnSpPr>
            <a:stCxn id="27" idx="1"/>
          </p:cNvCxnSpPr>
          <p:nvPr/>
        </p:nvCxnSpPr>
        <p:spPr>
          <a:xfrm flipH="1">
            <a:off x="1336280" y="4667661"/>
            <a:ext cx="10675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직사각형 41"/>
          <p:cNvSpPr/>
          <p:nvPr/>
        </p:nvSpPr>
        <p:spPr>
          <a:xfrm>
            <a:off x="1443038" y="4048318"/>
            <a:ext cx="535785" cy="314325"/>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smtClean="0">
                <a:solidFill>
                  <a:srgbClr val="0000FF"/>
                </a:solidFill>
              </a:rPr>
              <a:t>F0-esti. </a:t>
            </a:r>
            <a:endParaRPr lang="ko-KR" altLang="en-US" sz="1000" dirty="0">
              <a:solidFill>
                <a:srgbClr val="0000FF"/>
              </a:solidFill>
            </a:endParaRPr>
          </a:p>
        </p:txBody>
      </p:sp>
      <p:cxnSp>
        <p:nvCxnSpPr>
          <p:cNvPr id="43" name="꺾인 연결선 42"/>
          <p:cNvCxnSpPr>
            <a:stCxn id="16" idx="4"/>
            <a:endCxn id="42" idx="3"/>
          </p:cNvCxnSpPr>
          <p:nvPr/>
        </p:nvCxnSpPr>
        <p:spPr>
          <a:xfrm rot="5400000">
            <a:off x="1315465" y="3077781"/>
            <a:ext cx="1791059" cy="464341"/>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직선 화살표 연결선 43"/>
          <p:cNvCxnSpPr>
            <a:stCxn id="42" idx="2"/>
            <a:endCxn id="27" idx="0"/>
          </p:cNvCxnSpPr>
          <p:nvPr/>
        </p:nvCxnSpPr>
        <p:spPr>
          <a:xfrm>
            <a:off x="1710931" y="4362642"/>
            <a:ext cx="0" cy="1478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직사각형 40"/>
          <p:cNvSpPr/>
          <p:nvPr/>
        </p:nvSpPr>
        <p:spPr>
          <a:xfrm>
            <a:off x="717950" y="4510499"/>
            <a:ext cx="618330" cy="314324"/>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smtClean="0">
                <a:solidFill>
                  <a:srgbClr val="0000FF"/>
                </a:solidFill>
              </a:rPr>
              <a:t>MMSE Filter</a:t>
            </a:r>
            <a:endParaRPr lang="ko-KR" altLang="en-US" sz="1000" dirty="0">
              <a:solidFill>
                <a:srgbClr val="0000FF"/>
              </a:solidFill>
            </a:endParaRPr>
          </a:p>
        </p:txBody>
      </p:sp>
      <p:sp>
        <p:nvSpPr>
          <p:cNvPr id="61" name="직사각형 60"/>
          <p:cNvSpPr/>
          <p:nvPr/>
        </p:nvSpPr>
        <p:spPr>
          <a:xfrm>
            <a:off x="717950" y="3071729"/>
            <a:ext cx="618330" cy="437020"/>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err="1" smtClean="0">
                <a:solidFill>
                  <a:srgbClr val="0000FF"/>
                </a:solidFill>
              </a:rPr>
              <a:t>Npsd</a:t>
            </a:r>
            <a:r>
              <a:rPr lang="en-US" altLang="ko-KR" sz="1000" dirty="0" smtClean="0">
                <a:solidFill>
                  <a:srgbClr val="0000FF"/>
                </a:solidFill>
              </a:rPr>
              <a:t> estimation</a:t>
            </a:r>
            <a:endParaRPr lang="ko-KR" altLang="en-US" sz="1000" dirty="0">
              <a:solidFill>
                <a:srgbClr val="0000FF"/>
              </a:solidFill>
            </a:endParaRPr>
          </a:p>
        </p:txBody>
      </p:sp>
      <p:cxnSp>
        <p:nvCxnSpPr>
          <p:cNvPr id="62" name="직선 화살표 연결선 61"/>
          <p:cNvCxnSpPr>
            <a:stCxn id="22" idx="2"/>
            <a:endCxn id="61" idx="0"/>
          </p:cNvCxnSpPr>
          <p:nvPr/>
        </p:nvCxnSpPr>
        <p:spPr>
          <a:xfrm flipH="1">
            <a:off x="1027115" y="2900605"/>
            <a:ext cx="1587" cy="1711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직선 화살표 연결선 62"/>
          <p:cNvCxnSpPr>
            <a:stCxn id="28" idx="2"/>
            <a:endCxn id="41" idx="0"/>
          </p:cNvCxnSpPr>
          <p:nvPr/>
        </p:nvCxnSpPr>
        <p:spPr>
          <a:xfrm>
            <a:off x="1027115" y="4362643"/>
            <a:ext cx="0" cy="14785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9" name="직사각형 118"/>
          <p:cNvSpPr/>
          <p:nvPr/>
        </p:nvSpPr>
        <p:spPr>
          <a:xfrm>
            <a:off x="6725840" y="1016303"/>
            <a:ext cx="842963"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AEC</a:t>
            </a:r>
            <a:endParaRPr lang="ko-KR" altLang="en-US" sz="1200" dirty="0"/>
          </a:p>
        </p:txBody>
      </p:sp>
      <p:sp>
        <p:nvSpPr>
          <p:cNvPr id="120" name="직사각형 119"/>
          <p:cNvSpPr/>
          <p:nvPr/>
        </p:nvSpPr>
        <p:spPr>
          <a:xfrm>
            <a:off x="6725840" y="1612970"/>
            <a:ext cx="842963"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FFT</a:t>
            </a:r>
            <a:endParaRPr lang="ko-KR" altLang="en-US" sz="1200" dirty="0"/>
          </a:p>
        </p:txBody>
      </p:sp>
      <p:sp>
        <p:nvSpPr>
          <p:cNvPr id="121" name="직사각형 120"/>
          <p:cNvSpPr/>
          <p:nvPr/>
        </p:nvSpPr>
        <p:spPr>
          <a:xfrm>
            <a:off x="6725840" y="3664253"/>
            <a:ext cx="842963"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RES/NS</a:t>
            </a:r>
            <a:endParaRPr lang="ko-KR" altLang="en-US" sz="1200" dirty="0"/>
          </a:p>
        </p:txBody>
      </p:sp>
      <p:cxnSp>
        <p:nvCxnSpPr>
          <p:cNvPr id="122" name="직선 화살표 연결선 121"/>
          <p:cNvCxnSpPr/>
          <p:nvPr/>
        </p:nvCxnSpPr>
        <p:spPr>
          <a:xfrm>
            <a:off x="7147322" y="1929512"/>
            <a:ext cx="0" cy="2309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3" name="직선 화살표 연결선 122"/>
          <p:cNvCxnSpPr/>
          <p:nvPr/>
        </p:nvCxnSpPr>
        <p:spPr>
          <a:xfrm>
            <a:off x="7147322" y="554340"/>
            <a:ext cx="0" cy="4619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4" name="직사각형 123"/>
          <p:cNvSpPr/>
          <p:nvPr/>
        </p:nvSpPr>
        <p:spPr>
          <a:xfrm>
            <a:off x="6725840" y="4431015"/>
            <a:ext cx="842963"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IFFT</a:t>
            </a:r>
            <a:endParaRPr lang="ko-KR" altLang="en-US" sz="1200" dirty="0"/>
          </a:p>
        </p:txBody>
      </p:sp>
      <p:cxnSp>
        <p:nvCxnSpPr>
          <p:cNvPr id="125" name="직선 화살표 연결선 124"/>
          <p:cNvCxnSpPr/>
          <p:nvPr/>
        </p:nvCxnSpPr>
        <p:spPr>
          <a:xfrm>
            <a:off x="7147322" y="3969052"/>
            <a:ext cx="0" cy="4619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직선 화살표 연결선 125"/>
          <p:cNvCxnSpPr/>
          <p:nvPr/>
        </p:nvCxnSpPr>
        <p:spPr>
          <a:xfrm>
            <a:off x="7147322" y="4745339"/>
            <a:ext cx="0" cy="4619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7" name="TextBox 126"/>
          <p:cNvSpPr txBox="1"/>
          <p:nvPr/>
        </p:nvSpPr>
        <p:spPr>
          <a:xfrm>
            <a:off x="6836569" y="306690"/>
            <a:ext cx="621506" cy="430887"/>
          </a:xfrm>
          <a:prstGeom prst="rect">
            <a:avLst/>
          </a:prstGeom>
          <a:noFill/>
        </p:spPr>
        <p:txBody>
          <a:bodyPr wrap="square" rtlCol="0">
            <a:spAutoFit/>
          </a:bodyPr>
          <a:lstStyle/>
          <a:p>
            <a:pPr algn="ctr"/>
            <a:r>
              <a:rPr lang="en-US" altLang="ko-KR" sz="1100" dirty="0" smtClean="0"/>
              <a:t>Inner mic</a:t>
            </a:r>
            <a:endParaRPr lang="ko-KR" altLang="en-US" sz="1100" dirty="0"/>
          </a:p>
        </p:txBody>
      </p:sp>
      <p:sp>
        <p:nvSpPr>
          <p:cNvPr id="128" name="직사각형 127"/>
          <p:cNvSpPr/>
          <p:nvPr/>
        </p:nvSpPr>
        <p:spPr>
          <a:xfrm>
            <a:off x="6725840" y="5207302"/>
            <a:ext cx="842963" cy="41910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BWE excitation</a:t>
            </a:r>
            <a:endParaRPr lang="ko-KR" altLang="en-US" sz="1200" dirty="0"/>
          </a:p>
        </p:txBody>
      </p:sp>
      <p:sp>
        <p:nvSpPr>
          <p:cNvPr id="129" name="직사각형 128"/>
          <p:cNvSpPr/>
          <p:nvPr/>
        </p:nvSpPr>
        <p:spPr>
          <a:xfrm>
            <a:off x="3711178" y="1016303"/>
            <a:ext cx="842963"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AEC</a:t>
            </a:r>
            <a:endParaRPr lang="ko-KR" altLang="en-US" sz="1200" dirty="0"/>
          </a:p>
        </p:txBody>
      </p:sp>
      <p:sp>
        <p:nvSpPr>
          <p:cNvPr id="130" name="직사각형 129"/>
          <p:cNvSpPr/>
          <p:nvPr/>
        </p:nvSpPr>
        <p:spPr>
          <a:xfrm>
            <a:off x="3711178" y="1612970"/>
            <a:ext cx="842963"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FFT</a:t>
            </a:r>
            <a:endParaRPr lang="ko-KR" altLang="en-US" sz="1200" dirty="0"/>
          </a:p>
        </p:txBody>
      </p:sp>
      <p:sp>
        <p:nvSpPr>
          <p:cNvPr id="131" name="직사각형 130"/>
          <p:cNvSpPr/>
          <p:nvPr/>
        </p:nvSpPr>
        <p:spPr>
          <a:xfrm>
            <a:off x="3711178" y="3664253"/>
            <a:ext cx="842963"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RES/NS</a:t>
            </a:r>
            <a:endParaRPr lang="ko-KR" altLang="en-US" sz="1200" dirty="0"/>
          </a:p>
        </p:txBody>
      </p:sp>
      <p:cxnSp>
        <p:nvCxnSpPr>
          <p:cNvPr id="132" name="직선 화살표 연결선 131"/>
          <p:cNvCxnSpPr>
            <a:endCxn id="143" idx="0"/>
          </p:cNvCxnSpPr>
          <p:nvPr/>
        </p:nvCxnSpPr>
        <p:spPr>
          <a:xfrm flipH="1">
            <a:off x="4132659" y="1929512"/>
            <a:ext cx="1" cy="2309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3" name="직선 화살표 연결선 132"/>
          <p:cNvCxnSpPr>
            <a:endCxn id="131" idx="0"/>
          </p:cNvCxnSpPr>
          <p:nvPr/>
        </p:nvCxnSpPr>
        <p:spPr>
          <a:xfrm>
            <a:off x="4132659" y="2993930"/>
            <a:ext cx="0" cy="6703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4" name="직선 화살표 연결선 133"/>
          <p:cNvCxnSpPr/>
          <p:nvPr/>
        </p:nvCxnSpPr>
        <p:spPr>
          <a:xfrm>
            <a:off x="4132659" y="554340"/>
            <a:ext cx="0" cy="4619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5" name="직사각형 134"/>
          <p:cNvSpPr/>
          <p:nvPr/>
        </p:nvSpPr>
        <p:spPr>
          <a:xfrm>
            <a:off x="3711178" y="4431015"/>
            <a:ext cx="842963"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IFFT</a:t>
            </a:r>
            <a:endParaRPr lang="ko-KR" altLang="en-US" sz="1200" dirty="0"/>
          </a:p>
        </p:txBody>
      </p:sp>
      <p:cxnSp>
        <p:nvCxnSpPr>
          <p:cNvPr id="136" name="직선 화살표 연결선 135"/>
          <p:cNvCxnSpPr/>
          <p:nvPr/>
        </p:nvCxnSpPr>
        <p:spPr>
          <a:xfrm>
            <a:off x="4132659" y="3969052"/>
            <a:ext cx="0" cy="4619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7" name="직선 화살표 연결선 136"/>
          <p:cNvCxnSpPr/>
          <p:nvPr/>
        </p:nvCxnSpPr>
        <p:spPr>
          <a:xfrm>
            <a:off x="4132659" y="4745339"/>
            <a:ext cx="0" cy="4619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8" name="TextBox 137"/>
          <p:cNvSpPr txBox="1"/>
          <p:nvPr/>
        </p:nvSpPr>
        <p:spPr>
          <a:xfrm>
            <a:off x="3821906" y="306690"/>
            <a:ext cx="621506" cy="430887"/>
          </a:xfrm>
          <a:prstGeom prst="rect">
            <a:avLst/>
          </a:prstGeom>
          <a:noFill/>
        </p:spPr>
        <p:txBody>
          <a:bodyPr wrap="square" rtlCol="0">
            <a:spAutoFit/>
          </a:bodyPr>
          <a:lstStyle/>
          <a:p>
            <a:pPr algn="ctr"/>
            <a:r>
              <a:rPr lang="en-US" altLang="ko-KR" sz="1100" dirty="0" smtClean="0"/>
              <a:t>Outer mic</a:t>
            </a:r>
            <a:endParaRPr lang="ko-KR" altLang="en-US" sz="1100" dirty="0"/>
          </a:p>
        </p:txBody>
      </p:sp>
      <p:sp>
        <p:nvSpPr>
          <p:cNvPr id="139" name="직사각형 138"/>
          <p:cNvSpPr/>
          <p:nvPr/>
        </p:nvSpPr>
        <p:spPr>
          <a:xfrm>
            <a:off x="3546871" y="5112052"/>
            <a:ext cx="1171577"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a:t>BWE Envelop</a:t>
            </a:r>
          </a:p>
          <a:p>
            <a:pPr algn="ctr"/>
            <a:r>
              <a:rPr lang="en-US" altLang="ko-KR" sz="1200" dirty="0"/>
              <a:t>+ GMM envelop </a:t>
            </a:r>
            <a:endParaRPr lang="ko-KR" altLang="en-US" sz="1200" dirty="0"/>
          </a:p>
        </p:txBody>
      </p:sp>
      <p:cxnSp>
        <p:nvCxnSpPr>
          <p:cNvPr id="140" name="직선 화살표 연결선 139"/>
          <p:cNvCxnSpPr/>
          <p:nvPr/>
        </p:nvCxnSpPr>
        <p:spPr>
          <a:xfrm>
            <a:off x="5639991" y="6125808"/>
            <a:ext cx="0" cy="26193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1" name="직선 화살표 연결선 140"/>
          <p:cNvCxnSpPr>
            <a:stCxn id="128" idx="1"/>
            <a:endCxn id="139" idx="3"/>
          </p:cNvCxnSpPr>
          <p:nvPr/>
        </p:nvCxnSpPr>
        <p:spPr>
          <a:xfrm flipH="1">
            <a:off x="4718447" y="5416852"/>
            <a:ext cx="200739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2" name="TextBox 141"/>
          <p:cNvSpPr txBox="1"/>
          <p:nvPr/>
        </p:nvSpPr>
        <p:spPr>
          <a:xfrm>
            <a:off x="5329238" y="6354078"/>
            <a:ext cx="621506" cy="430887"/>
          </a:xfrm>
          <a:prstGeom prst="rect">
            <a:avLst/>
          </a:prstGeom>
          <a:noFill/>
        </p:spPr>
        <p:txBody>
          <a:bodyPr wrap="square" rtlCol="0">
            <a:spAutoFit/>
          </a:bodyPr>
          <a:lstStyle/>
          <a:p>
            <a:pPr algn="ctr"/>
            <a:r>
              <a:rPr lang="en-US" altLang="ko-KR" sz="1100" dirty="0" smtClean="0"/>
              <a:t>Output</a:t>
            </a:r>
            <a:endParaRPr lang="ko-KR" altLang="en-US" sz="1100" dirty="0"/>
          </a:p>
        </p:txBody>
      </p:sp>
      <p:sp>
        <p:nvSpPr>
          <p:cNvPr id="143" name="직사각형 142"/>
          <p:cNvSpPr/>
          <p:nvPr/>
        </p:nvSpPr>
        <p:spPr>
          <a:xfrm>
            <a:off x="3546870" y="2160493"/>
            <a:ext cx="1171577" cy="509260"/>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a:solidFill>
                  <a:srgbClr val="0000FF"/>
                </a:solidFill>
              </a:rPr>
              <a:t>Adaptive Noise </a:t>
            </a:r>
            <a:r>
              <a:rPr lang="en-US" altLang="ko-KR" sz="1200" dirty="0" smtClean="0">
                <a:solidFill>
                  <a:srgbClr val="0000FF"/>
                </a:solidFill>
              </a:rPr>
              <a:t>cancellation + AEQ</a:t>
            </a:r>
            <a:endParaRPr lang="ko-KR" altLang="en-US" sz="1200" dirty="0">
              <a:solidFill>
                <a:srgbClr val="0000FF"/>
              </a:solidFill>
            </a:endParaRPr>
          </a:p>
        </p:txBody>
      </p:sp>
      <p:sp>
        <p:nvSpPr>
          <p:cNvPr id="144" name="직사각형 143"/>
          <p:cNvSpPr/>
          <p:nvPr/>
        </p:nvSpPr>
        <p:spPr>
          <a:xfrm>
            <a:off x="4982765" y="3566784"/>
            <a:ext cx="1314452" cy="5092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a:solidFill>
                  <a:schemeClr val="dk1"/>
                </a:solidFill>
              </a:rPr>
              <a:t>Additional NS info.</a:t>
            </a:r>
          </a:p>
          <a:p>
            <a:pPr algn="ctr"/>
            <a:r>
              <a:rPr lang="en-US" altLang="ko-KR" sz="1200" dirty="0">
                <a:solidFill>
                  <a:schemeClr val="dk1"/>
                </a:solidFill>
              </a:rPr>
              <a:t>f0, BWE spectrum</a:t>
            </a:r>
            <a:endParaRPr lang="ko-KR" altLang="en-US" sz="1200" dirty="0">
              <a:solidFill>
                <a:schemeClr val="dk1"/>
              </a:solidFill>
            </a:endParaRPr>
          </a:p>
        </p:txBody>
      </p:sp>
      <p:cxnSp>
        <p:nvCxnSpPr>
          <p:cNvPr id="145" name="꺾인 연결선 144"/>
          <p:cNvCxnSpPr>
            <a:stCxn id="128" idx="1"/>
            <a:endCxn id="144" idx="3"/>
          </p:cNvCxnSpPr>
          <p:nvPr/>
        </p:nvCxnSpPr>
        <p:spPr>
          <a:xfrm rot="10800000">
            <a:off x="6297217" y="3821414"/>
            <a:ext cx="428624" cy="1595438"/>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6" name="직사각형 145"/>
          <p:cNvSpPr/>
          <p:nvPr/>
        </p:nvSpPr>
        <p:spPr>
          <a:xfrm>
            <a:off x="3546871" y="2900034"/>
            <a:ext cx="1171577" cy="509260"/>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solidFill>
                  <a:srgbClr val="0000FF"/>
                </a:solidFill>
              </a:rPr>
              <a:t>f0-based pre-NS</a:t>
            </a:r>
            <a:endParaRPr lang="ko-KR" altLang="en-US" sz="1200" dirty="0">
              <a:solidFill>
                <a:srgbClr val="0000FF"/>
              </a:solidFill>
            </a:endParaRPr>
          </a:p>
        </p:txBody>
      </p:sp>
      <p:sp>
        <p:nvSpPr>
          <p:cNvPr id="147" name="직사각형 146"/>
          <p:cNvSpPr/>
          <p:nvPr/>
        </p:nvSpPr>
        <p:spPr>
          <a:xfrm>
            <a:off x="6561533" y="2160493"/>
            <a:ext cx="1171577" cy="509260"/>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a:solidFill>
                  <a:srgbClr val="0000FF"/>
                </a:solidFill>
              </a:rPr>
              <a:t>Adaptive Noise </a:t>
            </a:r>
            <a:r>
              <a:rPr lang="en-US" altLang="ko-KR" sz="1200" dirty="0" smtClean="0">
                <a:solidFill>
                  <a:srgbClr val="0000FF"/>
                </a:solidFill>
              </a:rPr>
              <a:t>cancellation</a:t>
            </a:r>
            <a:endParaRPr lang="ko-KR" altLang="en-US" sz="1200" dirty="0">
              <a:solidFill>
                <a:srgbClr val="0000FF"/>
              </a:solidFill>
            </a:endParaRPr>
          </a:p>
        </p:txBody>
      </p:sp>
      <p:cxnSp>
        <p:nvCxnSpPr>
          <p:cNvPr id="148" name="직선 화살표 연결선 147"/>
          <p:cNvCxnSpPr/>
          <p:nvPr/>
        </p:nvCxnSpPr>
        <p:spPr>
          <a:xfrm flipH="1">
            <a:off x="7147322" y="2669054"/>
            <a:ext cx="1" cy="96186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9" name="직선 화살표 연결선 148"/>
          <p:cNvCxnSpPr>
            <a:endCxn id="146" idx="0"/>
          </p:cNvCxnSpPr>
          <p:nvPr/>
        </p:nvCxnSpPr>
        <p:spPr>
          <a:xfrm flipH="1">
            <a:off x="4132659" y="2669054"/>
            <a:ext cx="1" cy="2309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0" name="직선 화살표 연결선 149"/>
          <p:cNvCxnSpPr/>
          <p:nvPr/>
        </p:nvCxnSpPr>
        <p:spPr>
          <a:xfrm>
            <a:off x="7147322" y="1341343"/>
            <a:ext cx="0" cy="2309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1" name="직선 화살표 연결선 150"/>
          <p:cNvCxnSpPr/>
          <p:nvPr/>
        </p:nvCxnSpPr>
        <p:spPr>
          <a:xfrm flipH="1">
            <a:off x="4132659" y="1341343"/>
            <a:ext cx="1" cy="2309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2" name="직사각형 151"/>
          <p:cNvSpPr/>
          <p:nvPr/>
        </p:nvSpPr>
        <p:spPr>
          <a:xfrm>
            <a:off x="4982765" y="5616548"/>
            <a:ext cx="1314452" cy="5092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a:t>Noise classification based mixing</a:t>
            </a:r>
            <a:endParaRPr lang="ko-KR" altLang="en-US" sz="1200" dirty="0"/>
          </a:p>
        </p:txBody>
      </p:sp>
      <p:cxnSp>
        <p:nvCxnSpPr>
          <p:cNvPr id="153" name="꺾인 연결선 152"/>
          <p:cNvCxnSpPr>
            <a:stCxn id="135" idx="3"/>
            <a:endCxn id="152" idx="0"/>
          </p:cNvCxnSpPr>
          <p:nvPr/>
        </p:nvCxnSpPr>
        <p:spPr>
          <a:xfrm>
            <a:off x="4554141" y="4588178"/>
            <a:ext cx="1085851" cy="1028371"/>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4" name="꺾인 연결선 153"/>
          <p:cNvCxnSpPr>
            <a:stCxn id="139" idx="2"/>
            <a:endCxn id="152" idx="1"/>
          </p:cNvCxnSpPr>
          <p:nvPr/>
        </p:nvCxnSpPr>
        <p:spPr>
          <a:xfrm rot="16200000" flipH="1">
            <a:off x="4482949" y="5371362"/>
            <a:ext cx="149526" cy="850106"/>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5" name="직선 화살표 연결선 154"/>
          <p:cNvCxnSpPr>
            <a:stCxn id="144" idx="1"/>
            <a:endCxn id="131" idx="3"/>
          </p:cNvCxnSpPr>
          <p:nvPr/>
        </p:nvCxnSpPr>
        <p:spPr>
          <a:xfrm flipH="1">
            <a:off x="4554140" y="3821415"/>
            <a:ext cx="428625"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6" name="직사각형 155"/>
          <p:cNvSpPr/>
          <p:nvPr/>
        </p:nvSpPr>
        <p:spPr>
          <a:xfrm>
            <a:off x="4982764" y="1801119"/>
            <a:ext cx="1314452" cy="509260"/>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solidFill>
                  <a:srgbClr val="0000FF"/>
                </a:solidFill>
              </a:rPr>
              <a:t>VAD / DT detection</a:t>
            </a:r>
            <a:endParaRPr lang="ko-KR" altLang="en-US" sz="1200" dirty="0">
              <a:solidFill>
                <a:srgbClr val="0000FF"/>
              </a:solidFill>
            </a:endParaRPr>
          </a:p>
        </p:txBody>
      </p:sp>
      <p:sp>
        <p:nvSpPr>
          <p:cNvPr id="157" name="TextBox 156"/>
          <p:cNvSpPr txBox="1"/>
          <p:nvPr/>
        </p:nvSpPr>
        <p:spPr>
          <a:xfrm>
            <a:off x="5230019" y="306690"/>
            <a:ext cx="621506" cy="430887"/>
          </a:xfrm>
          <a:prstGeom prst="rect">
            <a:avLst/>
          </a:prstGeom>
          <a:noFill/>
        </p:spPr>
        <p:txBody>
          <a:bodyPr wrap="square" rtlCol="0">
            <a:spAutoFit/>
          </a:bodyPr>
          <a:lstStyle/>
          <a:p>
            <a:pPr algn="ctr"/>
            <a:r>
              <a:rPr lang="en-US" altLang="ko-KR" sz="1100" dirty="0" smtClean="0"/>
              <a:t>Inner mic</a:t>
            </a:r>
            <a:endParaRPr lang="ko-KR" altLang="en-US" sz="1100" dirty="0"/>
          </a:p>
        </p:txBody>
      </p:sp>
      <p:cxnSp>
        <p:nvCxnSpPr>
          <p:cNvPr id="158" name="직선 화살표 연결선 157"/>
          <p:cNvCxnSpPr>
            <a:endCxn id="156" idx="3"/>
          </p:cNvCxnSpPr>
          <p:nvPr/>
        </p:nvCxnSpPr>
        <p:spPr>
          <a:xfrm flipH="1">
            <a:off x="6297216" y="2055749"/>
            <a:ext cx="850106" cy="0"/>
          </a:xfrm>
          <a:prstGeom prst="straightConnector1">
            <a:avLst/>
          </a:prstGeom>
          <a:ln>
            <a:solidFill>
              <a:srgbClr val="0000FF"/>
            </a:solidFill>
            <a:tailEnd type="triangle"/>
          </a:ln>
        </p:spPr>
        <p:style>
          <a:lnRef idx="1">
            <a:schemeClr val="accent1"/>
          </a:lnRef>
          <a:fillRef idx="0">
            <a:schemeClr val="accent1"/>
          </a:fillRef>
          <a:effectRef idx="0">
            <a:schemeClr val="accent1"/>
          </a:effectRef>
          <a:fontRef idx="minor">
            <a:schemeClr val="tx1"/>
          </a:fontRef>
        </p:style>
      </p:cxnSp>
      <p:cxnSp>
        <p:nvCxnSpPr>
          <p:cNvPr id="159" name="직선 화살표 연결선 158"/>
          <p:cNvCxnSpPr>
            <a:endCxn id="156" idx="1"/>
          </p:cNvCxnSpPr>
          <p:nvPr/>
        </p:nvCxnSpPr>
        <p:spPr>
          <a:xfrm>
            <a:off x="4132659" y="2055749"/>
            <a:ext cx="850106" cy="0"/>
          </a:xfrm>
          <a:prstGeom prst="straightConnector1">
            <a:avLst/>
          </a:prstGeom>
          <a:ln>
            <a:solidFill>
              <a:srgbClr val="0000FF"/>
            </a:solidFill>
            <a:tailEnd type="triangle"/>
          </a:ln>
        </p:spPr>
        <p:style>
          <a:lnRef idx="1">
            <a:schemeClr val="accent1"/>
          </a:lnRef>
          <a:fillRef idx="0">
            <a:schemeClr val="accent1"/>
          </a:fillRef>
          <a:effectRef idx="0">
            <a:schemeClr val="accent1"/>
          </a:effectRef>
          <a:fontRef idx="minor">
            <a:schemeClr val="tx1"/>
          </a:fontRef>
        </p:style>
      </p:cxnSp>
      <p:cxnSp>
        <p:nvCxnSpPr>
          <p:cNvPr id="164" name="꺾인 연결선 163"/>
          <p:cNvCxnSpPr>
            <a:stCxn id="144" idx="0"/>
            <a:endCxn id="146" idx="3"/>
          </p:cNvCxnSpPr>
          <p:nvPr/>
        </p:nvCxnSpPr>
        <p:spPr>
          <a:xfrm rot="16200000" flipV="1">
            <a:off x="4973160" y="2899952"/>
            <a:ext cx="412120" cy="921544"/>
          </a:xfrm>
          <a:prstGeom prst="bentConnector2">
            <a:avLst/>
          </a:prstGeom>
          <a:ln>
            <a:solidFill>
              <a:srgbClr val="0000FF"/>
            </a:solidFill>
            <a:tailEnd type="triangle"/>
          </a:ln>
        </p:spPr>
        <p:style>
          <a:lnRef idx="1">
            <a:schemeClr val="accent1"/>
          </a:lnRef>
          <a:fillRef idx="0">
            <a:schemeClr val="accent1"/>
          </a:fillRef>
          <a:effectRef idx="0">
            <a:schemeClr val="accent1"/>
          </a:effectRef>
          <a:fontRef idx="minor">
            <a:schemeClr val="tx1"/>
          </a:fontRef>
        </p:style>
      </p:cxnSp>
      <p:sp>
        <p:nvSpPr>
          <p:cNvPr id="167" name="직사각형 166"/>
          <p:cNvSpPr/>
          <p:nvPr/>
        </p:nvSpPr>
        <p:spPr>
          <a:xfrm>
            <a:off x="1443038" y="3133077"/>
            <a:ext cx="535785" cy="314325"/>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smtClean="0">
                <a:solidFill>
                  <a:srgbClr val="0000FF"/>
                </a:solidFill>
              </a:rPr>
              <a:t>VAD</a:t>
            </a:r>
            <a:endParaRPr lang="ko-KR" altLang="en-US" sz="1000" dirty="0">
              <a:solidFill>
                <a:srgbClr val="0000FF"/>
              </a:solidFill>
            </a:endParaRPr>
          </a:p>
        </p:txBody>
      </p:sp>
      <p:cxnSp>
        <p:nvCxnSpPr>
          <p:cNvPr id="170" name="직선 화살표 연결선 169"/>
          <p:cNvCxnSpPr>
            <a:stCxn id="167" idx="1"/>
            <a:endCxn id="61" idx="3"/>
          </p:cNvCxnSpPr>
          <p:nvPr/>
        </p:nvCxnSpPr>
        <p:spPr>
          <a:xfrm flipH="1">
            <a:off x="1336280" y="3290239"/>
            <a:ext cx="10675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56" name="직사각형 6155"/>
          <p:cNvSpPr/>
          <p:nvPr/>
        </p:nvSpPr>
        <p:spPr>
          <a:xfrm>
            <a:off x="3471862" y="1791595"/>
            <a:ext cx="4329113" cy="164628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왼쪽 화살표 1"/>
          <p:cNvSpPr/>
          <p:nvPr/>
        </p:nvSpPr>
        <p:spPr>
          <a:xfrm>
            <a:off x="2882786" y="2340602"/>
            <a:ext cx="509798" cy="574206"/>
          </a:xfrm>
          <a:prstGeom prst="lef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80" name="직사각형 79"/>
          <p:cNvSpPr/>
          <p:nvPr/>
        </p:nvSpPr>
        <p:spPr>
          <a:xfrm>
            <a:off x="534454" y="862509"/>
            <a:ext cx="2164556" cy="434479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38860557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직사각형 140"/>
          <p:cNvSpPr/>
          <p:nvPr/>
        </p:nvSpPr>
        <p:spPr>
          <a:xfrm>
            <a:off x="4461895" y="3820191"/>
            <a:ext cx="1152126" cy="936975"/>
          </a:xfrm>
          <a:prstGeom prst="rect">
            <a:avLst/>
          </a:prstGeom>
          <a:ln/>
        </p:spPr>
        <p:style>
          <a:lnRef idx="1">
            <a:schemeClr val="accent1"/>
          </a:lnRef>
          <a:fillRef idx="2">
            <a:schemeClr val="accent1"/>
          </a:fillRef>
          <a:effectRef idx="1">
            <a:schemeClr val="accent1"/>
          </a:effectRef>
          <a:fontRef idx="minor">
            <a:schemeClr val="dk1"/>
          </a:fontRef>
        </p:style>
        <p:txBody>
          <a:bodyPr rtlCol="0" anchor="t" anchorCtr="0"/>
          <a:lstStyle/>
          <a:p>
            <a:pPr algn="ctr"/>
            <a:r>
              <a:rPr lang="en-US" altLang="ko-KR" sz="1000" dirty="0">
                <a:solidFill>
                  <a:schemeClr val="tx1"/>
                </a:solidFill>
                <a:latin typeface="Times New Roman" pitchFamily="18" charset="0"/>
                <a:cs typeface="Times New Roman" pitchFamily="18" charset="0"/>
              </a:rPr>
              <a:t>Sigmoid function</a:t>
            </a:r>
          </a:p>
        </p:txBody>
      </p:sp>
      <p:sp>
        <p:nvSpPr>
          <p:cNvPr id="143" name="직사각형 142"/>
          <p:cNvSpPr/>
          <p:nvPr/>
        </p:nvSpPr>
        <p:spPr>
          <a:xfrm>
            <a:off x="5148062" y="3275484"/>
            <a:ext cx="576066" cy="388590"/>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FFT</a:t>
            </a:r>
          </a:p>
        </p:txBody>
      </p:sp>
      <p:sp>
        <p:nvSpPr>
          <p:cNvPr id="178" name="직사각형 177"/>
          <p:cNvSpPr/>
          <p:nvPr/>
        </p:nvSpPr>
        <p:spPr>
          <a:xfrm>
            <a:off x="3438924" y="3605919"/>
            <a:ext cx="1152126" cy="936975"/>
          </a:xfrm>
          <a:prstGeom prst="rect">
            <a:avLst/>
          </a:prstGeom>
          <a:ln/>
        </p:spPr>
        <p:style>
          <a:lnRef idx="1">
            <a:schemeClr val="accent1"/>
          </a:lnRef>
          <a:fillRef idx="2">
            <a:schemeClr val="accent1"/>
          </a:fillRef>
          <a:effectRef idx="1">
            <a:schemeClr val="accent1"/>
          </a:effectRef>
          <a:fontRef idx="minor">
            <a:schemeClr val="dk1"/>
          </a:fontRef>
        </p:style>
        <p:txBody>
          <a:bodyPr rtlCol="0" anchor="t" anchorCtr="0"/>
          <a:lstStyle/>
          <a:p>
            <a:pPr algn="ctr"/>
            <a:r>
              <a:rPr lang="en-US" altLang="ko-KR" sz="1000" dirty="0" smtClean="0">
                <a:solidFill>
                  <a:schemeClr val="tx1"/>
                </a:solidFill>
                <a:latin typeface="Times New Roman" pitchFamily="18" charset="0"/>
                <a:cs typeface="Times New Roman" pitchFamily="18" charset="0"/>
              </a:rPr>
              <a:t>Sigmoid function</a:t>
            </a:r>
          </a:p>
        </p:txBody>
      </p:sp>
      <p:sp>
        <p:nvSpPr>
          <p:cNvPr id="4" name="TextBox 3"/>
          <p:cNvSpPr txBox="1"/>
          <p:nvPr/>
        </p:nvSpPr>
        <p:spPr>
          <a:xfrm>
            <a:off x="323529" y="826091"/>
            <a:ext cx="648072" cy="400110"/>
          </a:xfrm>
          <a:prstGeom prst="rect">
            <a:avLst/>
          </a:prstGeom>
          <a:noFill/>
        </p:spPr>
        <p:txBody>
          <a:bodyPr wrap="square" rtlCol="0">
            <a:spAutoFit/>
          </a:bodyPr>
          <a:lstStyle/>
          <a:p>
            <a:pPr algn="ctr"/>
            <a:r>
              <a:rPr lang="en-US" altLang="ko-KR" sz="2000" b="1" dirty="0" smtClean="0">
                <a:latin typeface="Times New Roman" pitchFamily="18" charset="0"/>
                <a:cs typeface="Times New Roman" pitchFamily="18" charset="0"/>
              </a:rPr>
              <a:t>TX.</a:t>
            </a:r>
            <a:endParaRPr lang="ko-KR" altLang="en-US" sz="2000" b="1" dirty="0">
              <a:latin typeface="Times New Roman" pitchFamily="18" charset="0"/>
              <a:cs typeface="Times New Roman" pitchFamily="18" charset="0"/>
            </a:endParaRPr>
          </a:p>
        </p:txBody>
      </p:sp>
      <p:cxnSp>
        <p:nvCxnSpPr>
          <p:cNvPr id="5" name="직선 화살표 연결선 4"/>
          <p:cNvCxnSpPr>
            <a:stCxn id="10" idx="1"/>
            <a:endCxn id="6" idx="3"/>
          </p:cNvCxnSpPr>
          <p:nvPr/>
        </p:nvCxnSpPr>
        <p:spPr>
          <a:xfrm flipH="1">
            <a:off x="6370462" y="5404578"/>
            <a:ext cx="583505" cy="398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직사각형 5"/>
          <p:cNvSpPr/>
          <p:nvPr/>
        </p:nvSpPr>
        <p:spPr>
          <a:xfrm>
            <a:off x="5544370" y="5289805"/>
            <a:ext cx="826092" cy="237512"/>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a:solidFill>
                  <a:schemeClr val="tx1"/>
                </a:solidFill>
                <a:latin typeface="Times New Roman" pitchFamily="18" charset="0"/>
                <a:cs typeface="Times New Roman" pitchFamily="18" charset="0"/>
              </a:rPr>
              <a:t>Decoder </a:t>
            </a:r>
          </a:p>
        </p:txBody>
      </p:sp>
      <p:sp>
        <p:nvSpPr>
          <p:cNvPr id="7" name="이등변 삼각형 6"/>
          <p:cNvSpPr/>
          <p:nvPr/>
        </p:nvSpPr>
        <p:spPr bwMode="auto">
          <a:xfrm rot="10800000">
            <a:off x="7791141" y="5065757"/>
            <a:ext cx="182880" cy="157655"/>
          </a:xfrm>
          <a:prstGeom prst="triangle">
            <a:avLst/>
          </a:prstGeom>
          <a:noFill/>
          <a:ln w="9525">
            <a:solidFill>
              <a:schemeClr val="tx1"/>
            </a:solidFill>
            <a:prstDash val="solid"/>
            <a:round/>
            <a:headEnd/>
            <a:tailEnd/>
          </a:ln>
          <a:effectLst/>
        </p:spPr>
        <p:txBody>
          <a:bodyPr wrap="none" rtlCol="0" anchor="ctr"/>
          <a:lstStyle/>
          <a:p>
            <a:pPr algn="ctr"/>
            <a:endParaRPr lang="ko-KR" altLang="en-US" sz="1400">
              <a:latin typeface="Times New Roman" pitchFamily="18" charset="0"/>
              <a:cs typeface="Times New Roman" pitchFamily="18" charset="0"/>
            </a:endParaRPr>
          </a:p>
        </p:txBody>
      </p:sp>
      <p:cxnSp>
        <p:nvCxnSpPr>
          <p:cNvPr id="8" name="Shape 48"/>
          <p:cNvCxnSpPr>
            <a:stCxn id="7" idx="0"/>
          </p:cNvCxnSpPr>
          <p:nvPr/>
        </p:nvCxnSpPr>
        <p:spPr bwMode="auto">
          <a:xfrm rot="5400000">
            <a:off x="7583587" y="5091499"/>
            <a:ext cx="167080" cy="430907"/>
          </a:xfrm>
          <a:prstGeom prst="bentConnector2">
            <a:avLst/>
          </a:prstGeom>
          <a:noFill/>
          <a:ln w="9525">
            <a:solidFill>
              <a:schemeClr val="tx1"/>
            </a:solidFill>
            <a:prstDash val="solid"/>
            <a:round/>
            <a:headEnd/>
            <a:tailEnd type="triangle"/>
          </a:ln>
          <a:effectLst/>
        </p:spPr>
      </p:cxnSp>
      <p:pic>
        <p:nvPicPr>
          <p:cNvPr id="9" name="Picture 14" descr="https://pixabay.com/static/uploads/photo/2012/04/16/11/23/cloud-35567_640.png"/>
          <p:cNvPicPr>
            <a:picLocks noChangeAspect="1" noChangeArrowheads="1"/>
          </p:cNvPicPr>
          <p:nvPr/>
        </p:nvPicPr>
        <p:blipFill>
          <a:blip r:embed="rId2" cstate="print"/>
          <a:srcRect/>
          <a:stretch>
            <a:fillRect/>
          </a:stretch>
        </p:blipFill>
        <p:spPr bwMode="auto">
          <a:xfrm>
            <a:off x="7426297" y="4620644"/>
            <a:ext cx="823814" cy="433790"/>
          </a:xfrm>
          <a:prstGeom prst="rect">
            <a:avLst/>
          </a:prstGeom>
          <a:noFill/>
        </p:spPr>
      </p:pic>
      <p:sp>
        <p:nvSpPr>
          <p:cNvPr id="10" name="TextBox 9"/>
          <p:cNvSpPr txBox="1"/>
          <p:nvPr/>
        </p:nvSpPr>
        <p:spPr>
          <a:xfrm>
            <a:off x="6953967" y="5219908"/>
            <a:ext cx="432048" cy="369332"/>
          </a:xfrm>
          <a:prstGeom prst="rect">
            <a:avLst/>
          </a:prstGeom>
          <a:noFill/>
        </p:spPr>
        <p:txBody>
          <a:bodyPr wrap="square" rtlCol="0" anchor="ctr" anchorCtr="0">
            <a:spAutoFit/>
          </a:bodyPr>
          <a:lstStyle/>
          <a:p>
            <a:pPr algn="ctr"/>
            <a:r>
              <a:rPr lang="en-US" altLang="ko-KR" dirty="0" smtClean="0"/>
              <a:t>…</a:t>
            </a:r>
            <a:endParaRPr lang="ko-KR" altLang="en-US" dirty="0"/>
          </a:p>
        </p:txBody>
      </p:sp>
      <p:sp>
        <p:nvSpPr>
          <p:cNvPr id="11" name="직사각형 10"/>
          <p:cNvSpPr/>
          <p:nvPr/>
        </p:nvSpPr>
        <p:spPr>
          <a:xfrm>
            <a:off x="3902758" y="5289805"/>
            <a:ext cx="1243568" cy="237512"/>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Delay &amp; buffering</a:t>
            </a:r>
            <a:endParaRPr lang="en-US" altLang="ko-KR" sz="1000" dirty="0">
              <a:solidFill>
                <a:schemeClr val="tx1"/>
              </a:solidFill>
              <a:latin typeface="Times New Roman" pitchFamily="18" charset="0"/>
              <a:cs typeface="Times New Roman" pitchFamily="18" charset="0"/>
            </a:endParaRPr>
          </a:p>
        </p:txBody>
      </p:sp>
      <p:cxnSp>
        <p:nvCxnSpPr>
          <p:cNvPr id="12" name="직선 화살표 연결선 11"/>
          <p:cNvCxnSpPr>
            <a:stCxn id="6" idx="1"/>
            <a:endCxn id="11" idx="3"/>
          </p:cNvCxnSpPr>
          <p:nvPr/>
        </p:nvCxnSpPr>
        <p:spPr>
          <a:xfrm flipH="1">
            <a:off x="5146327" y="5408561"/>
            <a:ext cx="39804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직사각형 12"/>
          <p:cNvSpPr/>
          <p:nvPr/>
        </p:nvSpPr>
        <p:spPr>
          <a:xfrm>
            <a:off x="1473917" y="987078"/>
            <a:ext cx="576066" cy="20967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ADC</a:t>
            </a:r>
          </a:p>
        </p:txBody>
      </p:sp>
      <p:grpSp>
        <p:nvGrpSpPr>
          <p:cNvPr id="14" name="그룹 72"/>
          <p:cNvGrpSpPr/>
          <p:nvPr/>
        </p:nvGrpSpPr>
        <p:grpSpPr>
          <a:xfrm>
            <a:off x="960038" y="1021580"/>
            <a:ext cx="139255" cy="144016"/>
            <a:chOff x="258663" y="3212977"/>
            <a:chExt cx="208881" cy="216023"/>
          </a:xfrm>
        </p:grpSpPr>
        <p:sp>
          <p:nvSpPr>
            <p:cNvPr id="15" name="타원 14"/>
            <p:cNvSpPr/>
            <p:nvPr/>
          </p:nvSpPr>
          <p:spPr>
            <a:xfrm>
              <a:off x="258663" y="3232024"/>
              <a:ext cx="172913" cy="172912"/>
            </a:xfrm>
            <a:prstGeom prst="ellipse">
              <a:avLst/>
            </a:prstGeom>
            <a:no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16" name="직선 연결선 15"/>
            <p:cNvCxnSpPr/>
            <p:nvPr/>
          </p:nvCxnSpPr>
          <p:spPr>
            <a:xfrm>
              <a:off x="467544" y="3212977"/>
              <a:ext cx="0" cy="216023"/>
            </a:xfrm>
            <a:prstGeom prst="line">
              <a:avLst/>
            </a:prstGeom>
            <a:no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cxnSp>
        <p:nvCxnSpPr>
          <p:cNvPr id="17" name="직선 화살표 연결선 16"/>
          <p:cNvCxnSpPr>
            <a:stCxn id="15" idx="6"/>
            <a:endCxn id="13" idx="1"/>
          </p:cNvCxnSpPr>
          <p:nvPr/>
        </p:nvCxnSpPr>
        <p:spPr>
          <a:xfrm flipV="1">
            <a:off x="1075313" y="1091919"/>
            <a:ext cx="398605"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직사각형 25"/>
          <p:cNvSpPr/>
          <p:nvPr/>
        </p:nvSpPr>
        <p:spPr>
          <a:xfrm>
            <a:off x="2410025" y="3323830"/>
            <a:ext cx="1152126" cy="936975"/>
          </a:xfrm>
          <a:prstGeom prst="rect">
            <a:avLst/>
          </a:prstGeom>
          <a:ln/>
        </p:spPr>
        <p:style>
          <a:lnRef idx="1">
            <a:schemeClr val="accent1"/>
          </a:lnRef>
          <a:fillRef idx="2">
            <a:schemeClr val="accent1"/>
          </a:fillRef>
          <a:effectRef idx="1">
            <a:schemeClr val="accent1"/>
          </a:effectRef>
          <a:fontRef idx="minor">
            <a:schemeClr val="dk1"/>
          </a:fontRef>
        </p:style>
        <p:txBody>
          <a:bodyPr rtlCol="0" anchor="t" anchorCtr="0"/>
          <a:lstStyle/>
          <a:p>
            <a:pPr algn="ctr"/>
            <a:r>
              <a:rPr lang="en-US" altLang="ko-KR" sz="1000" dirty="0" smtClean="0">
                <a:solidFill>
                  <a:schemeClr val="tx1"/>
                </a:solidFill>
                <a:latin typeface="Times New Roman" pitchFamily="18" charset="0"/>
                <a:cs typeface="Times New Roman" pitchFamily="18" charset="0"/>
              </a:rPr>
              <a:t>Sigmoid function</a:t>
            </a:r>
          </a:p>
        </p:txBody>
      </p:sp>
      <p:sp>
        <p:nvSpPr>
          <p:cNvPr id="27" name="직사각형 26"/>
          <p:cNvSpPr/>
          <p:nvPr/>
        </p:nvSpPr>
        <p:spPr>
          <a:xfrm>
            <a:off x="2410025" y="1635150"/>
            <a:ext cx="1152126" cy="72008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Adaptive filter</a:t>
            </a:r>
          </a:p>
        </p:txBody>
      </p:sp>
      <p:sp>
        <p:nvSpPr>
          <p:cNvPr id="28" name="순서도: 논리합 27"/>
          <p:cNvSpPr/>
          <p:nvPr/>
        </p:nvSpPr>
        <p:spPr>
          <a:xfrm>
            <a:off x="2914078" y="1018609"/>
            <a:ext cx="144016" cy="144016"/>
          </a:xfrm>
          <a:prstGeom prst="flowChartOr">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29" name="직선 화살표 연결선 28"/>
          <p:cNvCxnSpPr>
            <a:stCxn id="13" idx="3"/>
            <a:endCxn id="28" idx="2"/>
          </p:cNvCxnSpPr>
          <p:nvPr/>
        </p:nvCxnSpPr>
        <p:spPr>
          <a:xfrm flipV="1">
            <a:off x="2049983" y="1090617"/>
            <a:ext cx="864094" cy="12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96" name="꺾인 연결선 4095"/>
          <p:cNvCxnSpPr>
            <a:stCxn id="11" idx="1"/>
            <a:endCxn id="26" idx="2"/>
          </p:cNvCxnSpPr>
          <p:nvPr/>
        </p:nvCxnSpPr>
        <p:spPr>
          <a:xfrm rot="10800000">
            <a:off x="2986088" y="4260801"/>
            <a:ext cx="916671" cy="1147760"/>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99" name="직선 화살표 연결선 4098"/>
          <p:cNvCxnSpPr>
            <a:stCxn id="27" idx="0"/>
            <a:endCxn id="28" idx="4"/>
          </p:cNvCxnSpPr>
          <p:nvPr/>
        </p:nvCxnSpPr>
        <p:spPr>
          <a:xfrm flipH="1" flipV="1">
            <a:off x="2986087" y="1162629"/>
            <a:ext cx="1" cy="4725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직선 화살표 연결선 35"/>
          <p:cNvCxnSpPr>
            <a:stCxn id="26" idx="0"/>
            <a:endCxn id="27" idx="2"/>
          </p:cNvCxnSpPr>
          <p:nvPr/>
        </p:nvCxnSpPr>
        <p:spPr>
          <a:xfrm flipV="1">
            <a:off x="2986086" y="2355230"/>
            <a:ext cx="0" cy="96859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직사각형 40"/>
          <p:cNvSpPr/>
          <p:nvPr/>
        </p:nvSpPr>
        <p:spPr>
          <a:xfrm>
            <a:off x="3902757" y="620688"/>
            <a:ext cx="576066" cy="942454"/>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FFT</a:t>
            </a:r>
          </a:p>
        </p:txBody>
      </p:sp>
      <p:cxnSp>
        <p:nvCxnSpPr>
          <p:cNvPr id="42" name="직선 화살표 연결선 41"/>
          <p:cNvCxnSpPr>
            <a:stCxn id="28" idx="6"/>
            <a:endCxn id="41" idx="1"/>
          </p:cNvCxnSpPr>
          <p:nvPr/>
        </p:nvCxnSpPr>
        <p:spPr>
          <a:xfrm>
            <a:off x="3058095" y="1090617"/>
            <a:ext cx="844664" cy="12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타원 47"/>
          <p:cNvSpPr/>
          <p:nvPr/>
        </p:nvSpPr>
        <p:spPr>
          <a:xfrm>
            <a:off x="2950371" y="2634754"/>
            <a:ext cx="72008" cy="7200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9" name="직사각형 48"/>
          <p:cNvSpPr/>
          <p:nvPr/>
        </p:nvSpPr>
        <p:spPr>
          <a:xfrm>
            <a:off x="3902757" y="2477761"/>
            <a:ext cx="576066" cy="388590"/>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FFT</a:t>
            </a:r>
          </a:p>
        </p:txBody>
      </p:sp>
      <p:cxnSp>
        <p:nvCxnSpPr>
          <p:cNvPr id="50" name="직선 화살표 연결선 49"/>
          <p:cNvCxnSpPr>
            <a:stCxn id="48" idx="6"/>
            <a:endCxn id="49" idx="1"/>
          </p:cNvCxnSpPr>
          <p:nvPr/>
        </p:nvCxnSpPr>
        <p:spPr>
          <a:xfrm>
            <a:off x="3022379" y="2670758"/>
            <a:ext cx="880379" cy="12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3" name="직사각형 52"/>
          <p:cNvSpPr/>
          <p:nvPr/>
        </p:nvSpPr>
        <p:spPr>
          <a:xfrm>
            <a:off x="5345348" y="1484788"/>
            <a:ext cx="1951658" cy="1225725"/>
          </a:xfrm>
          <a:prstGeom prst="rect">
            <a:avLst/>
          </a:prstGeom>
          <a:ln/>
        </p:spPr>
        <p:style>
          <a:lnRef idx="1">
            <a:schemeClr val="accent5"/>
          </a:lnRef>
          <a:fillRef idx="2">
            <a:schemeClr val="accent5"/>
          </a:fillRef>
          <a:effectRef idx="1">
            <a:schemeClr val="accent5"/>
          </a:effectRef>
          <a:fontRef idx="minor">
            <a:schemeClr val="dk1"/>
          </a:fontRef>
        </p:style>
        <p:txBody>
          <a:bodyPr rtlCol="0" anchor="t" anchorCtr="0"/>
          <a:lstStyle/>
          <a:p>
            <a:pPr algn="ctr"/>
            <a:r>
              <a:rPr lang="en-US" altLang="ko-KR" sz="1000" dirty="0" smtClean="0">
                <a:solidFill>
                  <a:schemeClr val="tx1"/>
                </a:solidFill>
                <a:latin typeface="Times New Roman" pitchFamily="18" charset="0"/>
                <a:cs typeface="Times New Roman" pitchFamily="18" charset="0"/>
              </a:rPr>
              <a:t>DNN decoder and adaptive filter</a:t>
            </a:r>
          </a:p>
        </p:txBody>
      </p:sp>
      <p:cxnSp>
        <p:nvCxnSpPr>
          <p:cNvPr id="4113" name="꺾인 연결선 4112"/>
          <p:cNvCxnSpPr>
            <a:stCxn id="49" idx="3"/>
            <a:endCxn id="54" idx="2"/>
          </p:cNvCxnSpPr>
          <p:nvPr/>
        </p:nvCxnSpPr>
        <p:spPr>
          <a:xfrm flipV="1">
            <a:off x="4478823" y="2500911"/>
            <a:ext cx="1339456" cy="171147"/>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16" name="꺾인 연결선 4115"/>
          <p:cNvCxnSpPr>
            <a:stCxn id="114" idx="3"/>
            <a:endCxn id="55" idx="2"/>
          </p:cNvCxnSpPr>
          <p:nvPr/>
        </p:nvCxnSpPr>
        <p:spPr>
          <a:xfrm flipV="1">
            <a:off x="5105649" y="2500909"/>
            <a:ext cx="838376" cy="589780"/>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5" name="순서도: 논리합 134"/>
          <p:cNvSpPr/>
          <p:nvPr/>
        </p:nvSpPr>
        <p:spPr>
          <a:xfrm>
            <a:off x="5859007" y="710799"/>
            <a:ext cx="144016" cy="144016"/>
          </a:xfrm>
          <a:prstGeom prst="flowChartOr">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6" name="순서도: 논리합 135"/>
          <p:cNvSpPr/>
          <p:nvPr/>
        </p:nvSpPr>
        <p:spPr>
          <a:xfrm>
            <a:off x="6563660" y="1159599"/>
            <a:ext cx="144016" cy="144016"/>
          </a:xfrm>
          <a:prstGeom prst="flowChartOr">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32" name="직선 화살표 연결선 31"/>
          <p:cNvCxnSpPr>
            <a:stCxn id="68" idx="6"/>
            <a:endCxn id="135" idx="4"/>
          </p:cNvCxnSpPr>
          <p:nvPr/>
        </p:nvCxnSpPr>
        <p:spPr>
          <a:xfrm flipH="1" flipV="1">
            <a:off x="5931015" y="854815"/>
            <a:ext cx="4375" cy="90884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직선 화살표 연결선 139"/>
          <p:cNvCxnSpPr>
            <a:stCxn id="232" idx="6"/>
            <a:endCxn id="136" idx="4"/>
          </p:cNvCxnSpPr>
          <p:nvPr/>
        </p:nvCxnSpPr>
        <p:spPr>
          <a:xfrm flipV="1">
            <a:off x="6632018" y="1303615"/>
            <a:ext cx="3649" cy="46004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직선 화살표 연결선 37"/>
          <p:cNvCxnSpPr/>
          <p:nvPr/>
        </p:nvCxnSpPr>
        <p:spPr>
          <a:xfrm>
            <a:off x="4478824" y="790106"/>
            <a:ext cx="13801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직선 화살표 연결선 144"/>
          <p:cNvCxnSpPr/>
          <p:nvPr/>
        </p:nvCxnSpPr>
        <p:spPr>
          <a:xfrm>
            <a:off x="4478824" y="1241769"/>
            <a:ext cx="208483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8" name="직사각형 147"/>
          <p:cNvSpPr/>
          <p:nvPr/>
        </p:nvSpPr>
        <p:spPr>
          <a:xfrm>
            <a:off x="7486346" y="620688"/>
            <a:ext cx="763765" cy="942454"/>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NS</a:t>
            </a:r>
          </a:p>
          <a:p>
            <a:pPr algn="ctr"/>
            <a:r>
              <a:rPr lang="en-US" altLang="ko-KR" sz="1000" dirty="0" smtClean="0">
                <a:solidFill>
                  <a:schemeClr val="tx1"/>
                </a:solidFill>
                <a:latin typeface="Times New Roman" pitchFamily="18" charset="0"/>
                <a:cs typeface="Times New Roman" pitchFamily="18" charset="0"/>
              </a:rPr>
              <a:t>&amp;</a:t>
            </a:r>
          </a:p>
          <a:p>
            <a:pPr algn="ctr"/>
            <a:r>
              <a:rPr lang="en-US" altLang="ko-KR" sz="1000" dirty="0" smtClean="0">
                <a:solidFill>
                  <a:schemeClr val="tx1"/>
                </a:solidFill>
                <a:latin typeface="Times New Roman" pitchFamily="18" charset="0"/>
                <a:cs typeface="Times New Roman" pitchFamily="18" charset="0"/>
              </a:rPr>
              <a:t>RES</a:t>
            </a:r>
          </a:p>
        </p:txBody>
      </p:sp>
      <p:cxnSp>
        <p:nvCxnSpPr>
          <p:cNvPr id="149" name="직선 화살표 연결선 148"/>
          <p:cNvCxnSpPr/>
          <p:nvPr/>
        </p:nvCxnSpPr>
        <p:spPr>
          <a:xfrm>
            <a:off x="6017586" y="790106"/>
            <a:ext cx="146876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0" name="직선 화살표 연결선 149"/>
          <p:cNvCxnSpPr>
            <a:stCxn id="136" idx="6"/>
          </p:cNvCxnSpPr>
          <p:nvPr/>
        </p:nvCxnSpPr>
        <p:spPr>
          <a:xfrm flipV="1">
            <a:off x="6707675" y="1226201"/>
            <a:ext cx="778670" cy="540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2" name="TextBox 171"/>
          <p:cNvSpPr txBox="1"/>
          <p:nvPr/>
        </p:nvSpPr>
        <p:spPr>
          <a:xfrm>
            <a:off x="2108903" y="5805264"/>
            <a:ext cx="5002673" cy="230832"/>
          </a:xfrm>
          <a:prstGeom prst="rect">
            <a:avLst/>
          </a:prstGeom>
          <a:noFill/>
        </p:spPr>
        <p:txBody>
          <a:bodyPr wrap="square" rtlCol="0">
            <a:spAutoFit/>
          </a:bodyPr>
          <a:lstStyle/>
          <a:p>
            <a:pPr algn="ctr"/>
            <a:r>
              <a:rPr lang="en-US" altLang="ko-KR" sz="900" b="1" dirty="0" smtClean="0"/>
              <a:t>Fig1. Block diagram : 1mic echo cancellation + non-linear echo cancellation</a:t>
            </a:r>
          </a:p>
        </p:txBody>
      </p:sp>
      <p:pic>
        <p:nvPicPr>
          <p:cNvPr id="108" name="Picture 33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29806" y="3522585"/>
            <a:ext cx="1050620" cy="787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9" name="Picture 33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26172" y="4009191"/>
            <a:ext cx="1050620" cy="787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4" name="직사각형 113"/>
          <p:cNvSpPr/>
          <p:nvPr/>
        </p:nvSpPr>
        <p:spPr>
          <a:xfrm>
            <a:off x="4529582" y="2896394"/>
            <a:ext cx="576066" cy="388590"/>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FFT</a:t>
            </a:r>
          </a:p>
        </p:txBody>
      </p:sp>
      <p:cxnSp>
        <p:nvCxnSpPr>
          <p:cNvPr id="118" name="꺾인 연결선 117"/>
          <p:cNvCxnSpPr>
            <a:stCxn id="263" idx="0"/>
            <a:endCxn id="109" idx="2"/>
          </p:cNvCxnSpPr>
          <p:nvPr/>
        </p:nvCxnSpPr>
        <p:spPr>
          <a:xfrm rot="5400000" flipH="1" flipV="1">
            <a:off x="4003247" y="4320339"/>
            <a:ext cx="571418" cy="1525050"/>
          </a:xfrm>
          <a:prstGeom prst="bentConnector3">
            <a:avLst>
              <a:gd name="adj1" fmla="val 32664"/>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51" name="Picture 33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89677" y="3793167"/>
            <a:ext cx="1050620" cy="787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55" name="꺾인 연결선 154"/>
          <p:cNvCxnSpPr>
            <a:stCxn id="263" idx="0"/>
            <a:endCxn id="151" idx="2"/>
          </p:cNvCxnSpPr>
          <p:nvPr/>
        </p:nvCxnSpPr>
        <p:spPr>
          <a:xfrm rot="5400000" flipH="1" flipV="1">
            <a:off x="3376987" y="4730572"/>
            <a:ext cx="787442" cy="488554"/>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0" name="꺾인 연결선 159"/>
          <p:cNvCxnSpPr>
            <a:stCxn id="141" idx="0"/>
            <a:endCxn id="143" idx="1"/>
          </p:cNvCxnSpPr>
          <p:nvPr/>
        </p:nvCxnSpPr>
        <p:spPr>
          <a:xfrm rot="5400000" flipH="1" flipV="1">
            <a:off x="4917805" y="3589932"/>
            <a:ext cx="350408" cy="110105"/>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1" name="꺾인 연결선 160"/>
          <p:cNvCxnSpPr>
            <a:stCxn id="178" idx="0"/>
            <a:endCxn id="114" idx="1"/>
          </p:cNvCxnSpPr>
          <p:nvPr/>
        </p:nvCxnSpPr>
        <p:spPr>
          <a:xfrm rot="5400000" flipH="1" flipV="1">
            <a:off x="4014670" y="3091006"/>
            <a:ext cx="515226" cy="514597"/>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7" name="꺾인 연결선 206"/>
          <p:cNvCxnSpPr>
            <a:stCxn id="143" idx="3"/>
            <a:endCxn id="188" idx="2"/>
          </p:cNvCxnSpPr>
          <p:nvPr/>
        </p:nvCxnSpPr>
        <p:spPr>
          <a:xfrm flipV="1">
            <a:off x="5724129" y="2500909"/>
            <a:ext cx="345191" cy="968870"/>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68" name="그룹 167"/>
          <p:cNvGrpSpPr/>
          <p:nvPr/>
        </p:nvGrpSpPr>
        <p:grpSpPr>
          <a:xfrm>
            <a:off x="5771750" y="1763659"/>
            <a:ext cx="344101" cy="737250"/>
            <a:chOff x="5771748" y="2627755"/>
            <a:chExt cx="344101" cy="737250"/>
          </a:xfrm>
        </p:grpSpPr>
        <p:sp>
          <p:nvSpPr>
            <p:cNvPr id="54" name="타원 53"/>
            <p:cNvSpPr/>
            <p:nvPr/>
          </p:nvSpPr>
          <p:spPr>
            <a:xfrm rot="16200000">
              <a:off x="5771748" y="3271944"/>
              <a:ext cx="93061" cy="93061"/>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5" name="타원 54"/>
            <p:cNvSpPr/>
            <p:nvPr/>
          </p:nvSpPr>
          <p:spPr>
            <a:xfrm rot="16200000">
              <a:off x="5897493" y="3271944"/>
              <a:ext cx="93061" cy="93061"/>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6" name="타원 55"/>
            <p:cNvSpPr/>
            <p:nvPr/>
          </p:nvSpPr>
          <p:spPr>
            <a:xfrm rot="16200000">
              <a:off x="5771748" y="3040681"/>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7" name="타원 56"/>
            <p:cNvSpPr/>
            <p:nvPr/>
          </p:nvSpPr>
          <p:spPr>
            <a:xfrm rot="16200000">
              <a:off x="5897493" y="3040681"/>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58" name="직선 연결선 57"/>
            <p:cNvCxnSpPr>
              <a:stCxn id="54" idx="6"/>
              <a:endCxn id="56" idx="2"/>
            </p:cNvCxnSpPr>
            <p:nvPr/>
          </p:nvCxnSpPr>
          <p:spPr>
            <a:xfrm flipV="1">
              <a:off x="5818279" y="3133742"/>
              <a:ext cx="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59" name="직선 연결선 58"/>
            <p:cNvCxnSpPr>
              <a:stCxn id="55" idx="6"/>
              <a:endCxn id="56" idx="2"/>
            </p:cNvCxnSpPr>
            <p:nvPr/>
          </p:nvCxnSpPr>
          <p:spPr>
            <a:xfrm flipH="1" flipV="1">
              <a:off x="5818279" y="3133742"/>
              <a:ext cx="125745"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60" name="직선 연결선 59"/>
            <p:cNvCxnSpPr>
              <a:stCxn id="54" idx="6"/>
              <a:endCxn id="57" idx="2"/>
            </p:cNvCxnSpPr>
            <p:nvPr/>
          </p:nvCxnSpPr>
          <p:spPr>
            <a:xfrm flipV="1">
              <a:off x="5818279" y="3133742"/>
              <a:ext cx="125745"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61" name="직선 연결선 60"/>
            <p:cNvCxnSpPr>
              <a:stCxn id="55" idx="6"/>
              <a:endCxn id="57" idx="2"/>
            </p:cNvCxnSpPr>
            <p:nvPr/>
          </p:nvCxnSpPr>
          <p:spPr>
            <a:xfrm flipV="1">
              <a:off x="5944024" y="3133742"/>
              <a:ext cx="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sp>
          <p:nvSpPr>
            <p:cNvPr id="62" name="타원 61"/>
            <p:cNvSpPr/>
            <p:nvPr/>
          </p:nvSpPr>
          <p:spPr>
            <a:xfrm rot="16200000">
              <a:off x="5828365" y="2815133"/>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3" name="타원 62"/>
            <p:cNvSpPr/>
            <p:nvPr/>
          </p:nvSpPr>
          <p:spPr>
            <a:xfrm rot="16200000">
              <a:off x="5949348" y="2815133"/>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64" name="직선 연결선 63"/>
            <p:cNvCxnSpPr>
              <a:stCxn id="56" idx="6"/>
              <a:endCxn id="62" idx="2"/>
            </p:cNvCxnSpPr>
            <p:nvPr/>
          </p:nvCxnSpPr>
          <p:spPr>
            <a:xfrm flipV="1">
              <a:off x="5818279" y="2908194"/>
              <a:ext cx="56617"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65" name="직선 연결선 64"/>
            <p:cNvCxnSpPr>
              <a:stCxn id="57" idx="6"/>
              <a:endCxn id="62" idx="2"/>
            </p:cNvCxnSpPr>
            <p:nvPr/>
          </p:nvCxnSpPr>
          <p:spPr>
            <a:xfrm flipH="1" flipV="1">
              <a:off x="5874896" y="2908194"/>
              <a:ext cx="69128"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66" name="직선 연결선 65"/>
            <p:cNvCxnSpPr>
              <a:stCxn id="56" idx="6"/>
              <a:endCxn id="63" idx="2"/>
            </p:cNvCxnSpPr>
            <p:nvPr/>
          </p:nvCxnSpPr>
          <p:spPr>
            <a:xfrm flipV="1">
              <a:off x="5818279" y="2908194"/>
              <a:ext cx="177600"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67" name="직선 연결선 66"/>
            <p:cNvCxnSpPr>
              <a:stCxn id="57" idx="6"/>
              <a:endCxn id="63" idx="2"/>
            </p:cNvCxnSpPr>
            <p:nvPr/>
          </p:nvCxnSpPr>
          <p:spPr>
            <a:xfrm flipV="1">
              <a:off x="5944024" y="2908194"/>
              <a:ext cx="51855"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sp>
          <p:nvSpPr>
            <p:cNvPr id="68" name="타원 67"/>
            <p:cNvSpPr/>
            <p:nvPr/>
          </p:nvSpPr>
          <p:spPr>
            <a:xfrm rot="16200000">
              <a:off x="5888857" y="2627755"/>
              <a:ext cx="93061" cy="93061"/>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69" name="직선 연결선 68"/>
            <p:cNvCxnSpPr>
              <a:stCxn id="62" idx="6"/>
              <a:endCxn id="68" idx="2"/>
            </p:cNvCxnSpPr>
            <p:nvPr/>
          </p:nvCxnSpPr>
          <p:spPr>
            <a:xfrm flipV="1">
              <a:off x="5874896" y="2720816"/>
              <a:ext cx="60492" cy="9431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70" name="직선 연결선 69"/>
            <p:cNvCxnSpPr>
              <a:stCxn id="63" idx="6"/>
              <a:endCxn id="68" idx="2"/>
            </p:cNvCxnSpPr>
            <p:nvPr/>
          </p:nvCxnSpPr>
          <p:spPr>
            <a:xfrm flipH="1" flipV="1">
              <a:off x="5935388" y="2720816"/>
              <a:ext cx="60491" cy="9431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sp>
          <p:nvSpPr>
            <p:cNvPr id="188" name="타원 187"/>
            <p:cNvSpPr/>
            <p:nvPr/>
          </p:nvSpPr>
          <p:spPr>
            <a:xfrm rot="16200000">
              <a:off x="6022788" y="3271944"/>
              <a:ext cx="93061" cy="93061"/>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9" name="타원 188"/>
            <p:cNvSpPr/>
            <p:nvPr/>
          </p:nvSpPr>
          <p:spPr>
            <a:xfrm rot="16200000">
              <a:off x="6022788" y="3040681"/>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190" name="직선 연결선 189"/>
            <p:cNvCxnSpPr>
              <a:stCxn id="189" idx="6"/>
              <a:endCxn id="63" idx="2"/>
            </p:cNvCxnSpPr>
            <p:nvPr/>
          </p:nvCxnSpPr>
          <p:spPr>
            <a:xfrm flipH="1" flipV="1">
              <a:off x="5995879" y="2908194"/>
              <a:ext cx="73440"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192" name="직선 연결선 191"/>
            <p:cNvCxnSpPr>
              <a:stCxn id="189" idx="6"/>
              <a:endCxn id="62" idx="2"/>
            </p:cNvCxnSpPr>
            <p:nvPr/>
          </p:nvCxnSpPr>
          <p:spPr>
            <a:xfrm flipH="1" flipV="1">
              <a:off x="5874896" y="2908194"/>
              <a:ext cx="194423"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193" name="직선 연결선 192"/>
            <p:cNvCxnSpPr>
              <a:stCxn id="188" idx="6"/>
              <a:endCxn id="189" idx="2"/>
            </p:cNvCxnSpPr>
            <p:nvPr/>
          </p:nvCxnSpPr>
          <p:spPr>
            <a:xfrm flipV="1">
              <a:off x="6069319" y="3133742"/>
              <a:ext cx="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00" name="직선 연결선 199"/>
            <p:cNvCxnSpPr>
              <a:endCxn id="189" idx="2"/>
            </p:cNvCxnSpPr>
            <p:nvPr/>
          </p:nvCxnSpPr>
          <p:spPr>
            <a:xfrm flipV="1">
              <a:off x="5934499" y="3133742"/>
              <a:ext cx="134820" cy="145301"/>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01" name="직선 연결선 200"/>
            <p:cNvCxnSpPr>
              <a:stCxn id="54" idx="6"/>
              <a:endCxn id="189" idx="2"/>
            </p:cNvCxnSpPr>
            <p:nvPr/>
          </p:nvCxnSpPr>
          <p:spPr>
            <a:xfrm flipV="1">
              <a:off x="5818279" y="3133742"/>
              <a:ext cx="25104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10" name="직선 연결선 209"/>
            <p:cNvCxnSpPr>
              <a:stCxn id="188" idx="6"/>
              <a:endCxn id="57" idx="2"/>
            </p:cNvCxnSpPr>
            <p:nvPr/>
          </p:nvCxnSpPr>
          <p:spPr>
            <a:xfrm flipH="1" flipV="1">
              <a:off x="5944024" y="3133742"/>
              <a:ext cx="125295"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11" name="직선 연결선 210"/>
            <p:cNvCxnSpPr>
              <a:stCxn id="188" idx="6"/>
              <a:endCxn id="56" idx="2"/>
            </p:cNvCxnSpPr>
            <p:nvPr/>
          </p:nvCxnSpPr>
          <p:spPr>
            <a:xfrm flipH="1" flipV="1">
              <a:off x="5818279" y="3133742"/>
              <a:ext cx="25104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grpSp>
      <p:grpSp>
        <p:nvGrpSpPr>
          <p:cNvPr id="217" name="그룹 216"/>
          <p:cNvGrpSpPr/>
          <p:nvPr/>
        </p:nvGrpSpPr>
        <p:grpSpPr>
          <a:xfrm>
            <a:off x="6468380" y="1763659"/>
            <a:ext cx="344101" cy="737250"/>
            <a:chOff x="5771748" y="2627755"/>
            <a:chExt cx="344101" cy="737250"/>
          </a:xfrm>
        </p:grpSpPr>
        <p:sp>
          <p:nvSpPr>
            <p:cNvPr id="218" name="타원 217"/>
            <p:cNvSpPr/>
            <p:nvPr/>
          </p:nvSpPr>
          <p:spPr>
            <a:xfrm rot="16200000">
              <a:off x="5771748" y="3271944"/>
              <a:ext cx="93061" cy="93061"/>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19" name="타원 218"/>
            <p:cNvSpPr/>
            <p:nvPr/>
          </p:nvSpPr>
          <p:spPr>
            <a:xfrm rot="16200000">
              <a:off x="5897493" y="3271944"/>
              <a:ext cx="93061" cy="93061"/>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0" name="타원 219"/>
            <p:cNvSpPr/>
            <p:nvPr/>
          </p:nvSpPr>
          <p:spPr>
            <a:xfrm rot="16200000">
              <a:off x="5771748" y="3040681"/>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1" name="타원 220"/>
            <p:cNvSpPr/>
            <p:nvPr/>
          </p:nvSpPr>
          <p:spPr>
            <a:xfrm rot="16200000">
              <a:off x="5897493" y="3040681"/>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222" name="직선 연결선 221"/>
            <p:cNvCxnSpPr>
              <a:stCxn id="218" idx="6"/>
              <a:endCxn id="220" idx="2"/>
            </p:cNvCxnSpPr>
            <p:nvPr/>
          </p:nvCxnSpPr>
          <p:spPr>
            <a:xfrm flipV="1">
              <a:off x="5818279" y="3133742"/>
              <a:ext cx="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23" name="직선 연결선 222"/>
            <p:cNvCxnSpPr>
              <a:stCxn id="219" idx="6"/>
              <a:endCxn id="220" idx="2"/>
            </p:cNvCxnSpPr>
            <p:nvPr/>
          </p:nvCxnSpPr>
          <p:spPr>
            <a:xfrm flipH="1" flipV="1">
              <a:off x="5818279" y="3133742"/>
              <a:ext cx="125745"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24" name="직선 연결선 223"/>
            <p:cNvCxnSpPr>
              <a:stCxn id="218" idx="6"/>
              <a:endCxn id="221" idx="2"/>
            </p:cNvCxnSpPr>
            <p:nvPr/>
          </p:nvCxnSpPr>
          <p:spPr>
            <a:xfrm flipV="1">
              <a:off x="5818279" y="3133742"/>
              <a:ext cx="125745"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25" name="직선 연결선 224"/>
            <p:cNvCxnSpPr>
              <a:stCxn id="219" idx="6"/>
              <a:endCxn id="221" idx="2"/>
            </p:cNvCxnSpPr>
            <p:nvPr/>
          </p:nvCxnSpPr>
          <p:spPr>
            <a:xfrm flipV="1">
              <a:off x="5944024" y="3133742"/>
              <a:ext cx="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sp>
          <p:nvSpPr>
            <p:cNvPr id="226" name="타원 225"/>
            <p:cNvSpPr/>
            <p:nvPr/>
          </p:nvSpPr>
          <p:spPr>
            <a:xfrm rot="16200000">
              <a:off x="5828365" y="2815133"/>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7" name="타원 226"/>
            <p:cNvSpPr/>
            <p:nvPr/>
          </p:nvSpPr>
          <p:spPr>
            <a:xfrm rot="16200000">
              <a:off x="5949348" y="2815133"/>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228" name="직선 연결선 227"/>
            <p:cNvCxnSpPr>
              <a:stCxn id="220" idx="6"/>
              <a:endCxn id="226" idx="2"/>
            </p:cNvCxnSpPr>
            <p:nvPr/>
          </p:nvCxnSpPr>
          <p:spPr>
            <a:xfrm flipV="1">
              <a:off x="5818279" y="2908194"/>
              <a:ext cx="56617"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29" name="직선 연결선 228"/>
            <p:cNvCxnSpPr>
              <a:stCxn id="221" idx="6"/>
              <a:endCxn id="226" idx="2"/>
            </p:cNvCxnSpPr>
            <p:nvPr/>
          </p:nvCxnSpPr>
          <p:spPr>
            <a:xfrm flipH="1" flipV="1">
              <a:off x="5874896" y="2908194"/>
              <a:ext cx="69128"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30" name="직선 연결선 229"/>
            <p:cNvCxnSpPr>
              <a:stCxn id="220" idx="6"/>
              <a:endCxn id="227" idx="2"/>
            </p:cNvCxnSpPr>
            <p:nvPr/>
          </p:nvCxnSpPr>
          <p:spPr>
            <a:xfrm flipV="1">
              <a:off x="5818279" y="2908194"/>
              <a:ext cx="177600"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31" name="직선 연결선 230"/>
            <p:cNvCxnSpPr>
              <a:stCxn id="221" idx="6"/>
              <a:endCxn id="227" idx="2"/>
            </p:cNvCxnSpPr>
            <p:nvPr/>
          </p:nvCxnSpPr>
          <p:spPr>
            <a:xfrm flipV="1">
              <a:off x="5944024" y="2908194"/>
              <a:ext cx="51855"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sp>
          <p:nvSpPr>
            <p:cNvPr id="232" name="타원 231"/>
            <p:cNvSpPr/>
            <p:nvPr/>
          </p:nvSpPr>
          <p:spPr>
            <a:xfrm rot="16200000">
              <a:off x="5888857" y="2627755"/>
              <a:ext cx="93061" cy="93061"/>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233" name="직선 연결선 232"/>
            <p:cNvCxnSpPr>
              <a:stCxn id="226" idx="6"/>
              <a:endCxn id="232" idx="2"/>
            </p:cNvCxnSpPr>
            <p:nvPr/>
          </p:nvCxnSpPr>
          <p:spPr>
            <a:xfrm flipV="1">
              <a:off x="5874896" y="2720816"/>
              <a:ext cx="60492" cy="9431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34" name="직선 연결선 233"/>
            <p:cNvCxnSpPr>
              <a:stCxn id="227" idx="6"/>
              <a:endCxn id="232" idx="2"/>
            </p:cNvCxnSpPr>
            <p:nvPr/>
          </p:nvCxnSpPr>
          <p:spPr>
            <a:xfrm flipH="1" flipV="1">
              <a:off x="5935388" y="2720816"/>
              <a:ext cx="60491" cy="9431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sp>
          <p:nvSpPr>
            <p:cNvPr id="235" name="타원 234"/>
            <p:cNvSpPr/>
            <p:nvPr/>
          </p:nvSpPr>
          <p:spPr>
            <a:xfrm rot="16200000">
              <a:off x="6022788" y="3271944"/>
              <a:ext cx="93061" cy="93061"/>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6" name="타원 235"/>
            <p:cNvSpPr/>
            <p:nvPr/>
          </p:nvSpPr>
          <p:spPr>
            <a:xfrm rot="16200000">
              <a:off x="6022788" y="3040681"/>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237" name="직선 연결선 236"/>
            <p:cNvCxnSpPr>
              <a:stCxn id="236" idx="6"/>
              <a:endCxn id="227" idx="2"/>
            </p:cNvCxnSpPr>
            <p:nvPr/>
          </p:nvCxnSpPr>
          <p:spPr>
            <a:xfrm flipH="1" flipV="1">
              <a:off x="5995879" y="2908194"/>
              <a:ext cx="73440"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38" name="직선 연결선 237"/>
            <p:cNvCxnSpPr>
              <a:stCxn id="236" idx="6"/>
              <a:endCxn id="226" idx="2"/>
            </p:cNvCxnSpPr>
            <p:nvPr/>
          </p:nvCxnSpPr>
          <p:spPr>
            <a:xfrm flipH="1" flipV="1">
              <a:off x="5874896" y="2908194"/>
              <a:ext cx="194423"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39" name="직선 연결선 238"/>
            <p:cNvCxnSpPr>
              <a:stCxn id="235" idx="6"/>
              <a:endCxn id="236" idx="2"/>
            </p:cNvCxnSpPr>
            <p:nvPr/>
          </p:nvCxnSpPr>
          <p:spPr>
            <a:xfrm flipV="1">
              <a:off x="6069319" y="3133742"/>
              <a:ext cx="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40" name="직선 연결선 239"/>
            <p:cNvCxnSpPr>
              <a:endCxn id="236" idx="2"/>
            </p:cNvCxnSpPr>
            <p:nvPr/>
          </p:nvCxnSpPr>
          <p:spPr>
            <a:xfrm flipV="1">
              <a:off x="5934499" y="3133742"/>
              <a:ext cx="134820" cy="145301"/>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41" name="직선 연결선 240"/>
            <p:cNvCxnSpPr>
              <a:stCxn id="218" idx="6"/>
              <a:endCxn id="236" idx="2"/>
            </p:cNvCxnSpPr>
            <p:nvPr/>
          </p:nvCxnSpPr>
          <p:spPr>
            <a:xfrm flipV="1">
              <a:off x="5818279" y="3133742"/>
              <a:ext cx="25104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42" name="직선 연결선 241"/>
            <p:cNvCxnSpPr>
              <a:stCxn id="235" idx="6"/>
              <a:endCxn id="221" idx="2"/>
            </p:cNvCxnSpPr>
            <p:nvPr/>
          </p:nvCxnSpPr>
          <p:spPr>
            <a:xfrm flipH="1" flipV="1">
              <a:off x="5944024" y="3133742"/>
              <a:ext cx="125295"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43" name="직선 연결선 242"/>
            <p:cNvCxnSpPr>
              <a:stCxn id="235" idx="6"/>
              <a:endCxn id="220" idx="2"/>
            </p:cNvCxnSpPr>
            <p:nvPr/>
          </p:nvCxnSpPr>
          <p:spPr>
            <a:xfrm flipH="1" flipV="1">
              <a:off x="5818279" y="3133742"/>
              <a:ext cx="25104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grpSp>
      <p:cxnSp>
        <p:nvCxnSpPr>
          <p:cNvPr id="245" name="직선 화살표 연결선 244"/>
          <p:cNvCxnSpPr/>
          <p:nvPr/>
        </p:nvCxnSpPr>
        <p:spPr>
          <a:xfrm flipV="1">
            <a:off x="6514906" y="2501183"/>
            <a:ext cx="0" cy="2093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7" name="직선 화살표 연결선 246"/>
          <p:cNvCxnSpPr/>
          <p:nvPr/>
        </p:nvCxnSpPr>
        <p:spPr>
          <a:xfrm flipV="1">
            <a:off x="6640429" y="2501183"/>
            <a:ext cx="0" cy="2093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8" name="직선 화살표 연결선 247"/>
          <p:cNvCxnSpPr/>
          <p:nvPr/>
        </p:nvCxnSpPr>
        <p:spPr>
          <a:xfrm flipV="1">
            <a:off x="6765949" y="2501183"/>
            <a:ext cx="0" cy="2093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0" name="TextBox 249"/>
          <p:cNvSpPr txBox="1"/>
          <p:nvPr/>
        </p:nvSpPr>
        <p:spPr>
          <a:xfrm>
            <a:off x="6090036" y="1989143"/>
            <a:ext cx="432048" cy="369332"/>
          </a:xfrm>
          <a:prstGeom prst="rect">
            <a:avLst/>
          </a:prstGeom>
          <a:noFill/>
        </p:spPr>
        <p:txBody>
          <a:bodyPr wrap="square" rtlCol="0" anchor="ctr" anchorCtr="0">
            <a:spAutoFit/>
          </a:bodyPr>
          <a:lstStyle/>
          <a:p>
            <a:pPr algn="ctr"/>
            <a:r>
              <a:rPr lang="en-US" altLang="ko-KR" dirty="0" smtClean="0"/>
              <a:t>…</a:t>
            </a:r>
            <a:endParaRPr lang="ko-KR" altLang="en-US" dirty="0"/>
          </a:p>
        </p:txBody>
      </p:sp>
      <p:cxnSp>
        <p:nvCxnSpPr>
          <p:cNvPr id="254" name="직선 화살표 연결선 253"/>
          <p:cNvCxnSpPr/>
          <p:nvPr/>
        </p:nvCxnSpPr>
        <p:spPr>
          <a:xfrm>
            <a:off x="4477119" y="2501974"/>
            <a:ext cx="2535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6" name="직선 화살표 연결선 255"/>
          <p:cNvCxnSpPr/>
          <p:nvPr/>
        </p:nvCxnSpPr>
        <p:spPr>
          <a:xfrm>
            <a:off x="5105648" y="2979564"/>
            <a:ext cx="2535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7" name="직선 화살표 연결선 256"/>
          <p:cNvCxnSpPr/>
          <p:nvPr/>
        </p:nvCxnSpPr>
        <p:spPr>
          <a:xfrm>
            <a:off x="5716426" y="3356562"/>
            <a:ext cx="2535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8" name="직선 화살표 연결선 257"/>
          <p:cNvCxnSpPr/>
          <p:nvPr/>
        </p:nvCxnSpPr>
        <p:spPr>
          <a:xfrm>
            <a:off x="5716426" y="3603823"/>
            <a:ext cx="2535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9" name="직선 화살표 연결선 258"/>
          <p:cNvCxnSpPr/>
          <p:nvPr/>
        </p:nvCxnSpPr>
        <p:spPr>
          <a:xfrm>
            <a:off x="5105648" y="3212976"/>
            <a:ext cx="2535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0" name="직선 화살표 연결선 259"/>
          <p:cNvCxnSpPr/>
          <p:nvPr/>
        </p:nvCxnSpPr>
        <p:spPr>
          <a:xfrm>
            <a:off x="4483478" y="2802521"/>
            <a:ext cx="2535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1" name="직선 화살표 연결선 260"/>
          <p:cNvCxnSpPr/>
          <p:nvPr/>
        </p:nvCxnSpPr>
        <p:spPr>
          <a:xfrm>
            <a:off x="4483478" y="1013326"/>
            <a:ext cx="2535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2" name="직선 화살표 연결선 261"/>
          <p:cNvCxnSpPr/>
          <p:nvPr/>
        </p:nvCxnSpPr>
        <p:spPr>
          <a:xfrm>
            <a:off x="7232820" y="1013326"/>
            <a:ext cx="2535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3" name="타원 262"/>
          <p:cNvSpPr/>
          <p:nvPr/>
        </p:nvSpPr>
        <p:spPr>
          <a:xfrm>
            <a:off x="3490427" y="5368570"/>
            <a:ext cx="72008" cy="7200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0" name="TextBox 119"/>
          <p:cNvSpPr txBox="1"/>
          <p:nvPr/>
        </p:nvSpPr>
        <p:spPr>
          <a:xfrm>
            <a:off x="6634713" y="2748731"/>
            <a:ext cx="2329775" cy="584775"/>
          </a:xfrm>
          <a:prstGeom prst="rect">
            <a:avLst/>
          </a:prstGeom>
          <a:noFill/>
        </p:spPr>
        <p:txBody>
          <a:bodyPr wrap="square" rtlCol="0">
            <a:spAutoFit/>
          </a:bodyPr>
          <a:lstStyle/>
          <a:p>
            <a:r>
              <a:rPr lang="en-US" altLang="ko-KR" sz="800" dirty="0" smtClean="0">
                <a:solidFill>
                  <a:srgbClr val="0000FF"/>
                </a:solidFill>
              </a:rPr>
              <a:t>EC </a:t>
            </a:r>
            <a:r>
              <a:rPr lang="ko-KR" altLang="en-US" sz="800" dirty="0" smtClean="0">
                <a:solidFill>
                  <a:srgbClr val="0000FF"/>
                </a:solidFill>
              </a:rPr>
              <a:t>차별화 방법</a:t>
            </a:r>
            <a:r>
              <a:rPr lang="en-US" altLang="ko-KR" sz="800" dirty="0" smtClean="0">
                <a:solidFill>
                  <a:srgbClr val="0000FF"/>
                </a:solidFill>
              </a:rPr>
              <a:t>1.</a:t>
            </a:r>
          </a:p>
          <a:p>
            <a:r>
              <a:rPr lang="ko-KR" altLang="en-US" sz="800" dirty="0"/>
              <a:t>비선형 에코 </a:t>
            </a:r>
            <a:r>
              <a:rPr lang="ko-KR" altLang="en-US" sz="800" dirty="0" smtClean="0"/>
              <a:t>모델링을 위한 </a:t>
            </a:r>
            <a:r>
              <a:rPr lang="en-US" altLang="ko-KR" sz="800" dirty="0" smtClean="0"/>
              <a:t>Multiple sigmoid </a:t>
            </a:r>
            <a:r>
              <a:rPr lang="ko-KR" altLang="en-US" sz="800" dirty="0" smtClean="0"/>
              <a:t>출력 </a:t>
            </a:r>
            <a:r>
              <a:rPr lang="en-US" altLang="ko-KR" sz="800" dirty="0" smtClean="0">
                <a:solidFill>
                  <a:srgbClr val="0000FF"/>
                </a:solidFill>
              </a:rPr>
              <a:t>magnitude</a:t>
            </a:r>
            <a:r>
              <a:rPr lang="ko-KR" altLang="en-US" sz="800" dirty="0" smtClean="0"/>
              <a:t>를 입력으로 하는 </a:t>
            </a:r>
            <a:r>
              <a:rPr lang="en-US" altLang="ko-KR" sz="800" dirty="0" smtClean="0"/>
              <a:t>shallow neural network</a:t>
            </a:r>
            <a:endParaRPr lang="ko-KR" altLang="en-US" sz="800" dirty="0"/>
          </a:p>
        </p:txBody>
      </p:sp>
    </p:spTree>
    <p:extLst>
      <p:ext uri="{BB962C8B-B14F-4D97-AF65-F5344CB8AC3E}">
        <p14:creationId xmlns:p14="http://schemas.microsoft.com/office/powerpoint/2010/main" val="11471379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직사각형 4"/>
          <p:cNvSpPr/>
          <p:nvPr/>
        </p:nvSpPr>
        <p:spPr>
          <a:xfrm>
            <a:off x="1368865" y="1340768"/>
            <a:ext cx="576064" cy="1008112"/>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Bin to band</a:t>
            </a:r>
          </a:p>
        </p:txBody>
      </p:sp>
      <p:sp>
        <p:nvSpPr>
          <p:cNvPr id="6" name="직사각형 5"/>
          <p:cNvSpPr/>
          <p:nvPr/>
        </p:nvSpPr>
        <p:spPr>
          <a:xfrm>
            <a:off x="2525974" y="1340768"/>
            <a:ext cx="864096" cy="1008112"/>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MMSE-based </a:t>
            </a:r>
            <a:r>
              <a:rPr lang="en-US" altLang="ko-KR" sz="1000" dirty="0" err="1" smtClean="0">
                <a:solidFill>
                  <a:schemeClr val="tx1"/>
                </a:solidFill>
                <a:latin typeface="Times New Roman" pitchFamily="18" charset="0"/>
                <a:cs typeface="Times New Roman" pitchFamily="18" charset="0"/>
              </a:rPr>
              <a:t>Npsd</a:t>
            </a:r>
            <a:r>
              <a:rPr lang="en-US" altLang="ko-KR" sz="1000" dirty="0" smtClean="0">
                <a:solidFill>
                  <a:schemeClr val="tx1"/>
                </a:solidFill>
                <a:latin typeface="Times New Roman" pitchFamily="18" charset="0"/>
                <a:cs typeface="Times New Roman" pitchFamily="18" charset="0"/>
              </a:rPr>
              <a:t> estimation</a:t>
            </a:r>
          </a:p>
        </p:txBody>
      </p:sp>
      <p:sp>
        <p:nvSpPr>
          <p:cNvPr id="7" name="직사각형 6"/>
          <p:cNvSpPr/>
          <p:nvPr/>
        </p:nvSpPr>
        <p:spPr>
          <a:xfrm>
            <a:off x="1907705" y="2780928"/>
            <a:ext cx="864096" cy="1008112"/>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Mel-</a:t>
            </a:r>
            <a:r>
              <a:rPr lang="en-US" altLang="ko-KR" sz="1000" dirty="0" err="1" smtClean="0">
                <a:solidFill>
                  <a:schemeClr val="tx1"/>
                </a:solidFill>
                <a:latin typeface="Times New Roman" pitchFamily="18" charset="0"/>
                <a:cs typeface="Times New Roman" pitchFamily="18" charset="0"/>
              </a:rPr>
              <a:t>Cepstal</a:t>
            </a:r>
            <a:r>
              <a:rPr lang="en-US" altLang="ko-KR" sz="1000" dirty="0" smtClean="0">
                <a:solidFill>
                  <a:schemeClr val="tx1"/>
                </a:solidFill>
                <a:latin typeface="Times New Roman" pitchFamily="18" charset="0"/>
                <a:cs typeface="Times New Roman" pitchFamily="18" charset="0"/>
              </a:rPr>
              <a:t> domain post-SNR</a:t>
            </a:r>
          </a:p>
          <a:p>
            <a:pPr algn="ctr"/>
            <a:r>
              <a:rPr lang="en-US" altLang="ko-KR" sz="1000" dirty="0" smtClean="0">
                <a:solidFill>
                  <a:schemeClr val="tx1"/>
                </a:solidFill>
                <a:latin typeface="Times New Roman" pitchFamily="18" charset="0"/>
                <a:cs typeface="Times New Roman" pitchFamily="18" charset="0"/>
              </a:rPr>
              <a:t>smoothing</a:t>
            </a:r>
          </a:p>
        </p:txBody>
      </p:sp>
      <p:sp>
        <p:nvSpPr>
          <p:cNvPr id="9" name="직사각형 8"/>
          <p:cNvSpPr/>
          <p:nvPr/>
        </p:nvSpPr>
        <p:spPr>
          <a:xfrm>
            <a:off x="3772293" y="2780928"/>
            <a:ext cx="864096" cy="1008112"/>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Local </a:t>
            </a:r>
            <a:r>
              <a:rPr lang="en-US" altLang="ko-KR" sz="1000" smtClean="0">
                <a:solidFill>
                  <a:schemeClr val="tx1"/>
                </a:solidFill>
                <a:latin typeface="Times New Roman" pitchFamily="18" charset="0"/>
                <a:cs typeface="Times New Roman" pitchFamily="18" charset="0"/>
              </a:rPr>
              <a:t>&amp; global </a:t>
            </a:r>
            <a:r>
              <a:rPr lang="en-US" altLang="ko-KR" sz="1000" dirty="0" smtClean="0">
                <a:solidFill>
                  <a:schemeClr val="tx1"/>
                </a:solidFill>
                <a:latin typeface="Times New Roman" pitchFamily="18" charset="0"/>
                <a:cs typeface="Times New Roman" pitchFamily="18" charset="0"/>
              </a:rPr>
              <a:t>SPP &amp;</a:t>
            </a:r>
          </a:p>
          <a:p>
            <a:pPr algn="ctr"/>
            <a:r>
              <a:rPr lang="en-US" altLang="ko-KR" sz="1000" dirty="0" err="1" smtClean="0">
                <a:solidFill>
                  <a:schemeClr val="tx1"/>
                </a:solidFill>
                <a:latin typeface="Times New Roman" pitchFamily="18" charset="0"/>
                <a:cs typeface="Times New Roman" pitchFamily="18" charset="0"/>
              </a:rPr>
              <a:t>Npsd</a:t>
            </a:r>
            <a:r>
              <a:rPr lang="en-US" altLang="ko-KR" sz="1000" dirty="0" smtClean="0">
                <a:solidFill>
                  <a:schemeClr val="tx1"/>
                </a:solidFill>
                <a:latin typeface="Times New Roman" pitchFamily="18" charset="0"/>
                <a:cs typeface="Times New Roman" pitchFamily="18" charset="0"/>
              </a:rPr>
              <a:t> estimation</a:t>
            </a:r>
          </a:p>
        </p:txBody>
      </p:sp>
      <p:sp>
        <p:nvSpPr>
          <p:cNvPr id="11" name="직사각형 10"/>
          <p:cNvSpPr/>
          <p:nvPr/>
        </p:nvSpPr>
        <p:spPr>
          <a:xfrm>
            <a:off x="3771708" y="1340768"/>
            <a:ext cx="864096" cy="1008112"/>
          </a:xfrm>
          <a:prstGeom prst="rect">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DD- a priori  SNR estimation</a:t>
            </a:r>
          </a:p>
        </p:txBody>
      </p:sp>
      <p:sp>
        <p:nvSpPr>
          <p:cNvPr id="12" name="직사각형 11"/>
          <p:cNvSpPr/>
          <p:nvPr/>
        </p:nvSpPr>
        <p:spPr>
          <a:xfrm>
            <a:off x="4966040" y="1340768"/>
            <a:ext cx="864096" cy="1008112"/>
          </a:xfrm>
          <a:prstGeom prst="rect">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MMSE-G &amp; smoothing</a:t>
            </a:r>
          </a:p>
        </p:txBody>
      </p:sp>
      <p:sp>
        <p:nvSpPr>
          <p:cNvPr id="13" name="직사각형 12"/>
          <p:cNvSpPr/>
          <p:nvPr/>
        </p:nvSpPr>
        <p:spPr>
          <a:xfrm>
            <a:off x="6025085" y="1340768"/>
            <a:ext cx="576064" cy="1008112"/>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Band to bin</a:t>
            </a:r>
          </a:p>
        </p:txBody>
      </p:sp>
      <p:sp>
        <p:nvSpPr>
          <p:cNvPr id="14" name="직사각형 13"/>
          <p:cNvSpPr/>
          <p:nvPr/>
        </p:nvSpPr>
        <p:spPr>
          <a:xfrm>
            <a:off x="6817173" y="1340767"/>
            <a:ext cx="756592" cy="100811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Speech restoration</a:t>
            </a:r>
          </a:p>
        </p:txBody>
      </p:sp>
      <p:cxnSp>
        <p:nvCxnSpPr>
          <p:cNvPr id="15" name="직선 화살표 연결선 14"/>
          <p:cNvCxnSpPr>
            <a:endCxn id="5" idx="1"/>
          </p:cNvCxnSpPr>
          <p:nvPr/>
        </p:nvCxnSpPr>
        <p:spPr>
          <a:xfrm>
            <a:off x="542780" y="1844824"/>
            <a:ext cx="826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직선 화살표 연결선 17"/>
          <p:cNvCxnSpPr>
            <a:stCxn id="5" idx="3"/>
            <a:endCxn id="6" idx="1"/>
          </p:cNvCxnSpPr>
          <p:nvPr/>
        </p:nvCxnSpPr>
        <p:spPr>
          <a:xfrm>
            <a:off x="1944929" y="1844824"/>
            <a:ext cx="58104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직선 화살표 연결선 19"/>
          <p:cNvCxnSpPr>
            <a:stCxn id="11" idx="3"/>
            <a:endCxn id="12" idx="1"/>
          </p:cNvCxnSpPr>
          <p:nvPr/>
        </p:nvCxnSpPr>
        <p:spPr>
          <a:xfrm>
            <a:off x="4635803" y="1844824"/>
            <a:ext cx="33023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직선 화살표 연결선 20"/>
          <p:cNvCxnSpPr>
            <a:stCxn id="12" idx="3"/>
            <a:endCxn id="13" idx="1"/>
          </p:cNvCxnSpPr>
          <p:nvPr/>
        </p:nvCxnSpPr>
        <p:spPr>
          <a:xfrm>
            <a:off x="5830136" y="1844824"/>
            <a:ext cx="19494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직선 화살표 연결선 21"/>
          <p:cNvCxnSpPr>
            <a:stCxn id="13" idx="3"/>
            <a:endCxn id="14" idx="1"/>
          </p:cNvCxnSpPr>
          <p:nvPr/>
        </p:nvCxnSpPr>
        <p:spPr>
          <a:xfrm flipV="1">
            <a:off x="6601149" y="1844823"/>
            <a:ext cx="216024"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직선 화살표 연결선 22"/>
          <p:cNvCxnSpPr>
            <a:stCxn id="14" idx="3"/>
            <a:endCxn id="40" idx="1"/>
          </p:cNvCxnSpPr>
          <p:nvPr/>
        </p:nvCxnSpPr>
        <p:spPr>
          <a:xfrm>
            <a:off x="7573765" y="1844823"/>
            <a:ext cx="17951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342" name="TextBox 14341"/>
          <p:cNvSpPr txBox="1"/>
          <p:nvPr/>
        </p:nvSpPr>
        <p:spPr>
          <a:xfrm>
            <a:off x="539552" y="1413939"/>
            <a:ext cx="829313" cy="415498"/>
          </a:xfrm>
          <a:prstGeom prst="rect">
            <a:avLst/>
          </a:prstGeom>
          <a:noFill/>
        </p:spPr>
        <p:txBody>
          <a:bodyPr wrap="square" rtlCol="0">
            <a:spAutoFit/>
          </a:bodyPr>
          <a:lstStyle/>
          <a:p>
            <a:r>
              <a:rPr lang="en-US" altLang="ko-KR" sz="1050" dirty="0" smtClean="0"/>
              <a:t>Linear EC &amp; RES</a:t>
            </a:r>
            <a:endParaRPr lang="ko-KR" altLang="en-US" sz="1050" dirty="0"/>
          </a:p>
        </p:txBody>
      </p:sp>
      <p:sp>
        <p:nvSpPr>
          <p:cNvPr id="41" name="TextBox 40"/>
          <p:cNvSpPr txBox="1"/>
          <p:nvPr/>
        </p:nvSpPr>
        <p:spPr>
          <a:xfrm>
            <a:off x="2517768" y="1125323"/>
            <a:ext cx="289529" cy="215444"/>
          </a:xfrm>
          <a:prstGeom prst="rect">
            <a:avLst/>
          </a:prstGeom>
          <a:noFill/>
        </p:spPr>
        <p:txBody>
          <a:bodyPr wrap="square" rtlCol="0">
            <a:spAutoFit/>
          </a:bodyPr>
          <a:lstStyle/>
          <a:p>
            <a:r>
              <a:rPr lang="en-US" altLang="ko-KR" sz="800" dirty="0" smtClean="0"/>
              <a:t>[1]</a:t>
            </a:r>
            <a:endParaRPr lang="ko-KR" altLang="en-US" sz="800" dirty="0"/>
          </a:p>
        </p:txBody>
      </p:sp>
      <p:sp>
        <p:nvSpPr>
          <p:cNvPr id="43" name="TextBox 42"/>
          <p:cNvSpPr txBox="1"/>
          <p:nvPr/>
        </p:nvSpPr>
        <p:spPr>
          <a:xfrm>
            <a:off x="1907705" y="2573703"/>
            <a:ext cx="289529" cy="215444"/>
          </a:xfrm>
          <a:prstGeom prst="rect">
            <a:avLst/>
          </a:prstGeom>
          <a:noFill/>
        </p:spPr>
        <p:txBody>
          <a:bodyPr wrap="square" rtlCol="0">
            <a:spAutoFit/>
          </a:bodyPr>
          <a:lstStyle/>
          <a:p>
            <a:r>
              <a:rPr lang="en-US" altLang="ko-KR" sz="800" dirty="0" smtClean="0"/>
              <a:t>[2]</a:t>
            </a:r>
            <a:endParaRPr lang="ko-KR" altLang="en-US" sz="800" dirty="0"/>
          </a:p>
        </p:txBody>
      </p:sp>
      <p:sp>
        <p:nvSpPr>
          <p:cNvPr id="44" name="TextBox 43"/>
          <p:cNvSpPr txBox="1"/>
          <p:nvPr/>
        </p:nvSpPr>
        <p:spPr>
          <a:xfrm>
            <a:off x="3771706" y="2565484"/>
            <a:ext cx="289529" cy="215444"/>
          </a:xfrm>
          <a:prstGeom prst="rect">
            <a:avLst/>
          </a:prstGeom>
          <a:noFill/>
        </p:spPr>
        <p:txBody>
          <a:bodyPr wrap="square" rtlCol="0">
            <a:spAutoFit/>
          </a:bodyPr>
          <a:lstStyle/>
          <a:p>
            <a:r>
              <a:rPr lang="en-US" altLang="ko-KR" sz="800" dirty="0" smtClean="0"/>
              <a:t>[3]</a:t>
            </a:r>
            <a:endParaRPr lang="ko-KR" altLang="en-US" sz="800" dirty="0"/>
          </a:p>
        </p:txBody>
      </p:sp>
      <p:sp>
        <p:nvSpPr>
          <p:cNvPr id="45" name="TextBox 44"/>
          <p:cNvSpPr txBox="1"/>
          <p:nvPr/>
        </p:nvSpPr>
        <p:spPr>
          <a:xfrm>
            <a:off x="107505" y="6021288"/>
            <a:ext cx="8918902" cy="707886"/>
          </a:xfrm>
          <a:prstGeom prst="rect">
            <a:avLst/>
          </a:prstGeom>
          <a:noFill/>
        </p:spPr>
        <p:txBody>
          <a:bodyPr wrap="square" rtlCol="0">
            <a:spAutoFit/>
          </a:bodyPr>
          <a:lstStyle/>
          <a:p>
            <a:r>
              <a:rPr lang="en-US" altLang="ko-KR" sz="800" dirty="0"/>
              <a:t>[1] Richard C. </a:t>
            </a:r>
            <a:r>
              <a:rPr lang="en-US" altLang="ko-KR" sz="800" dirty="0" smtClean="0"/>
              <a:t>Hendriks</a:t>
            </a:r>
            <a:r>
              <a:rPr lang="en-US" altLang="ko-KR" sz="800" dirty="0"/>
              <a:t>, Richard </a:t>
            </a:r>
            <a:r>
              <a:rPr lang="en-US" altLang="ko-KR" sz="800" dirty="0" err="1" smtClean="0"/>
              <a:t>Heusdens</a:t>
            </a:r>
            <a:r>
              <a:rPr lang="en-US" altLang="ko-KR" sz="800" dirty="0"/>
              <a:t>, </a:t>
            </a:r>
            <a:r>
              <a:rPr lang="en-US" altLang="ko-KR" sz="800" dirty="0" err="1"/>
              <a:t>Jesper</a:t>
            </a:r>
            <a:r>
              <a:rPr lang="en-US" altLang="ko-KR" sz="800" dirty="0"/>
              <a:t> Jensen “MMSE based noise PSD tracking with low complexity”, </a:t>
            </a:r>
            <a:r>
              <a:rPr lang="en-US" altLang="ko-KR" sz="800" dirty="0" smtClean="0"/>
              <a:t>ICASSP2010</a:t>
            </a:r>
            <a:endParaRPr lang="en-US" altLang="ko-KR" sz="800" dirty="0"/>
          </a:p>
          <a:p>
            <a:r>
              <a:rPr lang="en-US" altLang="ko-KR" sz="800" dirty="0"/>
              <a:t>[2] </a:t>
            </a:r>
            <a:r>
              <a:rPr lang="en-US" altLang="ko-KR" sz="800" dirty="0" err="1"/>
              <a:t>Timo</a:t>
            </a:r>
            <a:r>
              <a:rPr lang="en-US" altLang="ko-KR" sz="800" dirty="0"/>
              <a:t> </a:t>
            </a:r>
            <a:r>
              <a:rPr lang="en-US" altLang="ko-KR" sz="800" dirty="0" err="1"/>
              <a:t>Gerkmann</a:t>
            </a:r>
            <a:r>
              <a:rPr lang="en-US" altLang="ko-KR" sz="800" dirty="0"/>
              <a:t>, Richard C. Hendriks, “Improved </a:t>
            </a:r>
            <a:r>
              <a:rPr lang="en-US" altLang="ko-KR" sz="800" dirty="0" err="1"/>
              <a:t>mmse</a:t>
            </a:r>
            <a:r>
              <a:rPr lang="en-US" altLang="ko-KR" sz="800" dirty="0"/>
              <a:t>-based noise PSD tracking using temporal </a:t>
            </a:r>
            <a:r>
              <a:rPr lang="en-US" altLang="ko-KR" sz="800" dirty="0" err="1"/>
              <a:t>cepstrum</a:t>
            </a:r>
            <a:r>
              <a:rPr lang="en-US" altLang="ko-KR" sz="800" dirty="0"/>
              <a:t> smoothing”, ICASSP 2012</a:t>
            </a:r>
          </a:p>
          <a:p>
            <a:r>
              <a:rPr lang="en-US" altLang="ko-KR" sz="800" dirty="0"/>
              <a:t>[3] </a:t>
            </a:r>
            <a:r>
              <a:rPr lang="en-US" altLang="ko-KR" sz="800" dirty="0" err="1"/>
              <a:t>Timo</a:t>
            </a:r>
            <a:r>
              <a:rPr lang="en-US" altLang="ko-KR" sz="800" dirty="0"/>
              <a:t> </a:t>
            </a:r>
            <a:r>
              <a:rPr lang="en-US" altLang="ko-KR" sz="800" dirty="0" err="1"/>
              <a:t>Gerkmann</a:t>
            </a:r>
            <a:r>
              <a:rPr lang="en-US" altLang="ko-KR" sz="800" dirty="0"/>
              <a:t>, Colin </a:t>
            </a:r>
            <a:r>
              <a:rPr lang="en-US" altLang="ko-KR" sz="800" dirty="0" err="1"/>
              <a:t>Breithaupt</a:t>
            </a:r>
            <a:r>
              <a:rPr lang="en-US" altLang="ko-KR" sz="800" dirty="0"/>
              <a:t>, and Rainer Martin, “Improved A Posteriori Speech Presence Probability Estimation Based on a Likelihood Ratio With Fixed Priors”, IEEE ASLP 2008</a:t>
            </a:r>
          </a:p>
          <a:p>
            <a:r>
              <a:rPr lang="en-US" altLang="ko-KR" sz="800" dirty="0"/>
              <a:t>[4] Y. Ephraim and D. </a:t>
            </a:r>
            <a:r>
              <a:rPr lang="en-US" altLang="ko-KR" sz="800" dirty="0" err="1"/>
              <a:t>Malah</a:t>
            </a:r>
            <a:r>
              <a:rPr lang="en-US" altLang="ko-KR" sz="800" dirty="0"/>
              <a:t>, “Speech enhancement using a minimum mean-square error short-time spectral amplitude estimator,” IEEE </a:t>
            </a:r>
            <a:r>
              <a:rPr lang="en-US" altLang="ko-KR" sz="800" dirty="0" smtClean="0"/>
              <a:t>ASLP 1984</a:t>
            </a:r>
            <a:endParaRPr lang="en-US" altLang="ko-KR" sz="800" dirty="0"/>
          </a:p>
          <a:p>
            <a:r>
              <a:rPr lang="en-US" altLang="ko-KR" sz="800" dirty="0"/>
              <a:t>[5] Thomas </a:t>
            </a:r>
            <a:r>
              <a:rPr lang="en-US" altLang="ko-KR" sz="800" dirty="0" err="1"/>
              <a:t>Esch</a:t>
            </a:r>
            <a:r>
              <a:rPr lang="en-US" altLang="ko-KR" sz="800" dirty="0"/>
              <a:t>, Peter Vary, “Efficient musical noise suppression for speech enhancement system”, </a:t>
            </a:r>
            <a:r>
              <a:rPr lang="en-US" altLang="ko-KR" sz="800" dirty="0" smtClean="0"/>
              <a:t>ICASSP2009</a:t>
            </a:r>
            <a:endParaRPr lang="ko-KR" altLang="en-US" sz="800" dirty="0"/>
          </a:p>
        </p:txBody>
      </p:sp>
      <p:sp>
        <p:nvSpPr>
          <p:cNvPr id="46" name="TextBox 45"/>
          <p:cNvSpPr txBox="1"/>
          <p:nvPr/>
        </p:nvSpPr>
        <p:spPr>
          <a:xfrm>
            <a:off x="3771706" y="1125323"/>
            <a:ext cx="289529" cy="215444"/>
          </a:xfrm>
          <a:prstGeom prst="rect">
            <a:avLst/>
          </a:prstGeom>
          <a:noFill/>
        </p:spPr>
        <p:txBody>
          <a:bodyPr wrap="square" rtlCol="0">
            <a:spAutoFit/>
          </a:bodyPr>
          <a:lstStyle/>
          <a:p>
            <a:r>
              <a:rPr lang="en-US" altLang="ko-KR" sz="800" dirty="0" smtClean="0"/>
              <a:t>[4]</a:t>
            </a:r>
            <a:endParaRPr lang="ko-KR" altLang="en-US" sz="800" dirty="0"/>
          </a:p>
        </p:txBody>
      </p:sp>
      <p:sp>
        <p:nvSpPr>
          <p:cNvPr id="47" name="TextBox 46"/>
          <p:cNvSpPr txBox="1"/>
          <p:nvPr/>
        </p:nvSpPr>
        <p:spPr>
          <a:xfrm>
            <a:off x="4966040" y="1125323"/>
            <a:ext cx="432048" cy="215444"/>
          </a:xfrm>
          <a:prstGeom prst="rect">
            <a:avLst/>
          </a:prstGeom>
          <a:noFill/>
        </p:spPr>
        <p:txBody>
          <a:bodyPr wrap="square" rtlCol="0">
            <a:spAutoFit/>
          </a:bodyPr>
          <a:lstStyle/>
          <a:p>
            <a:r>
              <a:rPr lang="en-US" altLang="ko-KR" sz="800" dirty="0" smtClean="0"/>
              <a:t>[4][5]</a:t>
            </a:r>
            <a:endParaRPr lang="ko-KR" altLang="en-US" sz="800" dirty="0"/>
          </a:p>
        </p:txBody>
      </p:sp>
      <p:cxnSp>
        <p:nvCxnSpPr>
          <p:cNvPr id="48" name="꺾인 연결선 47"/>
          <p:cNvCxnSpPr>
            <a:stCxn id="5" idx="2"/>
            <a:endCxn id="7" idx="1"/>
          </p:cNvCxnSpPr>
          <p:nvPr/>
        </p:nvCxnSpPr>
        <p:spPr>
          <a:xfrm rot="16200000" flipH="1">
            <a:off x="1314248" y="2691530"/>
            <a:ext cx="936104" cy="250807"/>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꺾인 연결선 51"/>
          <p:cNvCxnSpPr>
            <a:stCxn id="6" idx="3"/>
            <a:endCxn id="9" idx="1"/>
          </p:cNvCxnSpPr>
          <p:nvPr/>
        </p:nvCxnSpPr>
        <p:spPr>
          <a:xfrm>
            <a:off x="3390071" y="1844824"/>
            <a:ext cx="382223" cy="1440160"/>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꺾인 연결선 54"/>
          <p:cNvCxnSpPr>
            <a:stCxn id="9" idx="3"/>
            <a:endCxn id="12" idx="2"/>
          </p:cNvCxnSpPr>
          <p:nvPr/>
        </p:nvCxnSpPr>
        <p:spPr>
          <a:xfrm flipV="1">
            <a:off x="4636389" y="2348880"/>
            <a:ext cx="761699" cy="936104"/>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꺾인 연결선 58"/>
          <p:cNvCxnSpPr>
            <a:stCxn id="7" idx="3"/>
            <a:endCxn id="6" idx="2"/>
          </p:cNvCxnSpPr>
          <p:nvPr/>
        </p:nvCxnSpPr>
        <p:spPr>
          <a:xfrm flipV="1">
            <a:off x="2771802" y="2348880"/>
            <a:ext cx="186221" cy="936104"/>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356" name="직선 화살표 연결선 14355"/>
          <p:cNvCxnSpPr>
            <a:stCxn id="9" idx="0"/>
            <a:endCxn id="11" idx="2"/>
          </p:cNvCxnSpPr>
          <p:nvPr/>
        </p:nvCxnSpPr>
        <p:spPr>
          <a:xfrm flipH="1" flipV="1">
            <a:off x="4203755" y="2348880"/>
            <a:ext cx="586" cy="4320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98634" y="2348879"/>
            <a:ext cx="1027864" cy="215444"/>
          </a:xfrm>
          <a:prstGeom prst="rect">
            <a:avLst/>
          </a:prstGeom>
          <a:noFill/>
        </p:spPr>
        <p:txBody>
          <a:bodyPr wrap="square" rtlCol="0">
            <a:spAutoFit/>
          </a:bodyPr>
          <a:lstStyle/>
          <a:p>
            <a:pPr algn="ctr"/>
            <a:r>
              <a:rPr lang="en-US" altLang="ko-KR" sz="800" dirty="0" smtClean="0"/>
              <a:t>257bin</a:t>
            </a:r>
            <a:r>
              <a:rPr lang="en-US" altLang="ko-KR" sz="800" dirty="0" smtClean="0">
                <a:sym typeface="Wingdings" panose="05000000000000000000" pitchFamily="2" charset="2"/>
              </a:rPr>
              <a:t>44band</a:t>
            </a:r>
            <a:endParaRPr lang="ko-KR" altLang="en-US" sz="800" dirty="0"/>
          </a:p>
        </p:txBody>
      </p:sp>
      <p:sp>
        <p:nvSpPr>
          <p:cNvPr id="66" name="TextBox 65"/>
          <p:cNvSpPr txBox="1"/>
          <p:nvPr/>
        </p:nvSpPr>
        <p:spPr>
          <a:xfrm>
            <a:off x="2339754" y="2465981"/>
            <a:ext cx="794217" cy="215444"/>
          </a:xfrm>
          <a:prstGeom prst="rect">
            <a:avLst/>
          </a:prstGeom>
          <a:noFill/>
        </p:spPr>
        <p:txBody>
          <a:bodyPr wrap="square" rtlCol="0">
            <a:spAutoFit/>
          </a:bodyPr>
          <a:lstStyle/>
          <a:p>
            <a:pPr algn="ctr"/>
            <a:r>
              <a:rPr lang="en-US" altLang="ko-KR" sz="800" dirty="0" smtClean="0"/>
              <a:t>Post-SNR</a:t>
            </a:r>
            <a:endParaRPr lang="ko-KR" altLang="en-US" sz="800" dirty="0"/>
          </a:p>
        </p:txBody>
      </p:sp>
      <p:sp>
        <p:nvSpPr>
          <p:cNvPr id="67" name="TextBox 66"/>
          <p:cNvSpPr txBox="1"/>
          <p:nvPr/>
        </p:nvSpPr>
        <p:spPr>
          <a:xfrm>
            <a:off x="3122254" y="2457762"/>
            <a:ext cx="585652" cy="215444"/>
          </a:xfrm>
          <a:prstGeom prst="rect">
            <a:avLst/>
          </a:prstGeom>
          <a:noFill/>
        </p:spPr>
        <p:txBody>
          <a:bodyPr wrap="square" rtlCol="0">
            <a:spAutoFit/>
          </a:bodyPr>
          <a:lstStyle/>
          <a:p>
            <a:pPr algn="ctr"/>
            <a:r>
              <a:rPr lang="en-US" altLang="ko-KR" sz="800" dirty="0" smtClean="0"/>
              <a:t>Npsd1</a:t>
            </a:r>
            <a:endParaRPr lang="ko-KR" altLang="en-US" sz="800" dirty="0"/>
          </a:p>
        </p:txBody>
      </p:sp>
      <p:sp>
        <p:nvSpPr>
          <p:cNvPr id="68" name="TextBox 67"/>
          <p:cNvSpPr txBox="1"/>
          <p:nvPr/>
        </p:nvSpPr>
        <p:spPr>
          <a:xfrm>
            <a:off x="4211217" y="2457762"/>
            <a:ext cx="585652" cy="215444"/>
          </a:xfrm>
          <a:prstGeom prst="rect">
            <a:avLst/>
          </a:prstGeom>
          <a:noFill/>
        </p:spPr>
        <p:txBody>
          <a:bodyPr wrap="square" rtlCol="0">
            <a:spAutoFit/>
          </a:bodyPr>
          <a:lstStyle/>
          <a:p>
            <a:pPr algn="ctr"/>
            <a:r>
              <a:rPr lang="en-US" altLang="ko-KR" sz="800" dirty="0" smtClean="0"/>
              <a:t>Npsd2</a:t>
            </a:r>
            <a:endParaRPr lang="ko-KR" altLang="en-US" sz="800" dirty="0"/>
          </a:p>
        </p:txBody>
      </p:sp>
      <p:sp>
        <p:nvSpPr>
          <p:cNvPr id="69" name="TextBox 68"/>
          <p:cNvSpPr txBox="1"/>
          <p:nvPr/>
        </p:nvSpPr>
        <p:spPr>
          <a:xfrm>
            <a:off x="5210485" y="2924944"/>
            <a:ext cx="585652" cy="215444"/>
          </a:xfrm>
          <a:prstGeom prst="rect">
            <a:avLst/>
          </a:prstGeom>
          <a:noFill/>
        </p:spPr>
        <p:txBody>
          <a:bodyPr wrap="square" rtlCol="0">
            <a:spAutoFit/>
          </a:bodyPr>
          <a:lstStyle/>
          <a:p>
            <a:pPr algn="ctr"/>
            <a:r>
              <a:rPr lang="en-US" altLang="ko-KR" sz="800" dirty="0" smtClean="0"/>
              <a:t>SPP</a:t>
            </a:r>
            <a:endParaRPr lang="ko-KR" altLang="en-US" sz="800" dirty="0"/>
          </a:p>
        </p:txBody>
      </p:sp>
      <p:sp>
        <p:nvSpPr>
          <p:cNvPr id="70" name="TextBox 69"/>
          <p:cNvSpPr txBox="1"/>
          <p:nvPr/>
        </p:nvSpPr>
        <p:spPr>
          <a:xfrm>
            <a:off x="4551456" y="1631601"/>
            <a:ext cx="465782" cy="215444"/>
          </a:xfrm>
          <a:prstGeom prst="rect">
            <a:avLst/>
          </a:prstGeom>
          <a:noFill/>
        </p:spPr>
        <p:txBody>
          <a:bodyPr wrap="square" rtlCol="0">
            <a:spAutoFit/>
          </a:bodyPr>
          <a:lstStyle/>
          <a:p>
            <a:pPr algn="ctr"/>
            <a:r>
              <a:rPr lang="en-US" altLang="ko-KR" sz="800" dirty="0" smtClean="0"/>
              <a:t>SNR</a:t>
            </a:r>
            <a:endParaRPr lang="ko-KR" altLang="en-US" sz="800" dirty="0"/>
          </a:p>
        </p:txBody>
      </p:sp>
      <p:sp>
        <p:nvSpPr>
          <p:cNvPr id="34" name="TextBox 33"/>
          <p:cNvSpPr txBox="1"/>
          <p:nvPr/>
        </p:nvSpPr>
        <p:spPr>
          <a:xfrm>
            <a:off x="2108903" y="4725144"/>
            <a:ext cx="5002673" cy="230832"/>
          </a:xfrm>
          <a:prstGeom prst="rect">
            <a:avLst/>
          </a:prstGeom>
          <a:noFill/>
        </p:spPr>
        <p:txBody>
          <a:bodyPr wrap="square" rtlCol="0">
            <a:spAutoFit/>
          </a:bodyPr>
          <a:lstStyle/>
          <a:p>
            <a:pPr algn="ctr"/>
            <a:r>
              <a:rPr lang="en-US" altLang="ko-KR" sz="900" b="1" dirty="0" smtClean="0"/>
              <a:t>Fig2. Block diagram : 1mic noise suppression + residual echo suppression</a:t>
            </a:r>
          </a:p>
        </p:txBody>
      </p:sp>
      <p:cxnSp>
        <p:nvCxnSpPr>
          <p:cNvPr id="35" name="직선 화살표 연결선 34"/>
          <p:cNvCxnSpPr/>
          <p:nvPr/>
        </p:nvCxnSpPr>
        <p:spPr>
          <a:xfrm flipH="1">
            <a:off x="4211217" y="1038800"/>
            <a:ext cx="586" cy="29641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3609821" y="823356"/>
            <a:ext cx="1326354" cy="215444"/>
          </a:xfrm>
          <a:prstGeom prst="rect">
            <a:avLst/>
          </a:prstGeom>
          <a:noFill/>
        </p:spPr>
        <p:txBody>
          <a:bodyPr wrap="square" rtlCol="0">
            <a:spAutoFit/>
          </a:bodyPr>
          <a:lstStyle/>
          <a:p>
            <a:pPr algn="ctr"/>
            <a:r>
              <a:rPr lang="en-US" altLang="ko-KR" sz="800" dirty="0" smtClean="0"/>
              <a:t>Residual echo PSD</a:t>
            </a:r>
            <a:endParaRPr lang="ko-KR" altLang="en-US" sz="800" dirty="0"/>
          </a:p>
        </p:txBody>
      </p:sp>
      <p:sp>
        <p:nvSpPr>
          <p:cNvPr id="40" name="직사각형 39"/>
          <p:cNvSpPr/>
          <p:nvPr/>
        </p:nvSpPr>
        <p:spPr>
          <a:xfrm>
            <a:off x="7753277" y="1340767"/>
            <a:ext cx="756592" cy="1008112"/>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IFFT &amp; OLA</a:t>
            </a:r>
          </a:p>
        </p:txBody>
      </p:sp>
      <p:cxnSp>
        <p:nvCxnSpPr>
          <p:cNvPr id="42" name="직선 화살표 연결선 41"/>
          <p:cNvCxnSpPr>
            <a:stCxn id="40" idx="3"/>
          </p:cNvCxnSpPr>
          <p:nvPr/>
        </p:nvCxnSpPr>
        <p:spPr>
          <a:xfrm>
            <a:off x="8509870" y="1844823"/>
            <a:ext cx="39804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1873980" y="3797455"/>
            <a:ext cx="2329775" cy="461665"/>
          </a:xfrm>
          <a:prstGeom prst="rect">
            <a:avLst/>
          </a:prstGeom>
          <a:noFill/>
        </p:spPr>
        <p:txBody>
          <a:bodyPr wrap="square" rtlCol="0">
            <a:spAutoFit/>
          </a:bodyPr>
          <a:lstStyle/>
          <a:p>
            <a:r>
              <a:rPr lang="en-US" altLang="ko-KR" sz="800" dirty="0" smtClean="0">
                <a:solidFill>
                  <a:srgbClr val="0000FF"/>
                </a:solidFill>
              </a:rPr>
              <a:t>NS </a:t>
            </a:r>
            <a:r>
              <a:rPr lang="ko-KR" altLang="en-US" sz="800" dirty="0" smtClean="0">
                <a:solidFill>
                  <a:srgbClr val="0000FF"/>
                </a:solidFill>
              </a:rPr>
              <a:t>차별화 방법</a:t>
            </a:r>
            <a:r>
              <a:rPr lang="en-US" altLang="ko-KR" sz="800" dirty="0" smtClean="0">
                <a:solidFill>
                  <a:srgbClr val="0000FF"/>
                </a:solidFill>
              </a:rPr>
              <a:t>1.</a:t>
            </a:r>
          </a:p>
          <a:p>
            <a:r>
              <a:rPr lang="ko-KR" altLang="en-US" sz="800" dirty="0" smtClean="0">
                <a:solidFill>
                  <a:srgbClr val="0000FF"/>
                </a:solidFill>
              </a:rPr>
              <a:t>비정적 잡음 제거 및 원신호 보존을 위한 입력 </a:t>
            </a:r>
            <a:r>
              <a:rPr lang="en-US" altLang="ko-KR" sz="800" dirty="0" smtClean="0">
                <a:solidFill>
                  <a:srgbClr val="0000FF"/>
                </a:solidFill>
              </a:rPr>
              <a:t>SNR</a:t>
            </a:r>
            <a:r>
              <a:rPr lang="ko-KR" altLang="en-US" sz="800" dirty="0" smtClean="0">
                <a:solidFill>
                  <a:srgbClr val="0000FF"/>
                </a:solidFill>
              </a:rPr>
              <a:t>에 따른 </a:t>
            </a:r>
            <a:r>
              <a:rPr lang="en-US" altLang="ko-KR" sz="800" dirty="0" err="1" smtClean="0">
                <a:solidFill>
                  <a:srgbClr val="0000FF"/>
                </a:solidFill>
              </a:rPr>
              <a:t>mel-cepstrum</a:t>
            </a:r>
            <a:r>
              <a:rPr lang="en-US" altLang="ko-KR" sz="800" dirty="0" smtClean="0">
                <a:solidFill>
                  <a:srgbClr val="0000FF"/>
                </a:solidFill>
              </a:rPr>
              <a:t> smoothing </a:t>
            </a:r>
            <a:r>
              <a:rPr lang="ko-KR" altLang="en-US" sz="800" dirty="0" smtClean="0">
                <a:solidFill>
                  <a:srgbClr val="0000FF"/>
                </a:solidFill>
              </a:rPr>
              <a:t>방법</a:t>
            </a:r>
            <a:endParaRPr lang="ko-KR" altLang="en-US" sz="800" dirty="0">
              <a:solidFill>
                <a:srgbClr val="0000FF"/>
              </a:solidFill>
            </a:endParaRPr>
          </a:p>
        </p:txBody>
      </p:sp>
      <p:sp>
        <p:nvSpPr>
          <p:cNvPr id="49" name="TextBox 48"/>
          <p:cNvSpPr txBox="1"/>
          <p:nvPr/>
        </p:nvSpPr>
        <p:spPr>
          <a:xfrm>
            <a:off x="5503311" y="2434666"/>
            <a:ext cx="2329775" cy="461665"/>
          </a:xfrm>
          <a:prstGeom prst="rect">
            <a:avLst/>
          </a:prstGeom>
          <a:noFill/>
        </p:spPr>
        <p:txBody>
          <a:bodyPr wrap="square" rtlCol="0">
            <a:spAutoFit/>
          </a:bodyPr>
          <a:lstStyle/>
          <a:p>
            <a:r>
              <a:rPr lang="en-US" altLang="ko-KR" sz="800" dirty="0" smtClean="0">
                <a:solidFill>
                  <a:srgbClr val="0000FF"/>
                </a:solidFill>
              </a:rPr>
              <a:t>NS </a:t>
            </a:r>
            <a:r>
              <a:rPr lang="ko-KR" altLang="en-US" sz="800" dirty="0" smtClean="0">
                <a:solidFill>
                  <a:srgbClr val="0000FF"/>
                </a:solidFill>
              </a:rPr>
              <a:t>차별화 방법</a:t>
            </a:r>
            <a:r>
              <a:rPr lang="en-US" altLang="ko-KR" sz="800" dirty="0" smtClean="0">
                <a:solidFill>
                  <a:srgbClr val="0000FF"/>
                </a:solidFill>
              </a:rPr>
              <a:t>2.</a:t>
            </a:r>
          </a:p>
          <a:p>
            <a:r>
              <a:rPr lang="ko-KR" altLang="en-US" sz="800" dirty="0" smtClean="0">
                <a:solidFill>
                  <a:srgbClr val="0000FF"/>
                </a:solidFill>
              </a:rPr>
              <a:t>잡음 환경 원신호의 음질 보존을 위한 </a:t>
            </a:r>
            <a:r>
              <a:rPr lang="en-US" altLang="ko-KR" sz="800" dirty="0" smtClean="0">
                <a:solidFill>
                  <a:srgbClr val="0000FF"/>
                </a:solidFill>
              </a:rPr>
              <a:t>variable noise floor </a:t>
            </a:r>
            <a:endParaRPr lang="ko-KR" altLang="en-US" sz="800" dirty="0">
              <a:solidFill>
                <a:srgbClr val="0000FF"/>
              </a:solidFill>
            </a:endParaRPr>
          </a:p>
        </p:txBody>
      </p:sp>
      <p:sp>
        <p:nvSpPr>
          <p:cNvPr id="50" name="TextBox 49"/>
          <p:cNvSpPr txBox="1"/>
          <p:nvPr/>
        </p:nvSpPr>
        <p:spPr>
          <a:xfrm>
            <a:off x="6817173" y="818545"/>
            <a:ext cx="2329775" cy="461665"/>
          </a:xfrm>
          <a:prstGeom prst="rect">
            <a:avLst/>
          </a:prstGeom>
          <a:noFill/>
        </p:spPr>
        <p:txBody>
          <a:bodyPr wrap="square" rtlCol="0">
            <a:spAutoFit/>
          </a:bodyPr>
          <a:lstStyle/>
          <a:p>
            <a:r>
              <a:rPr lang="en-US" altLang="ko-KR" sz="800" dirty="0" smtClean="0">
                <a:solidFill>
                  <a:srgbClr val="0000FF"/>
                </a:solidFill>
              </a:rPr>
              <a:t>NS </a:t>
            </a:r>
            <a:r>
              <a:rPr lang="ko-KR" altLang="en-US" sz="800" dirty="0" smtClean="0">
                <a:solidFill>
                  <a:srgbClr val="0000FF"/>
                </a:solidFill>
              </a:rPr>
              <a:t>차별화 방법</a:t>
            </a:r>
            <a:r>
              <a:rPr lang="en-US" altLang="ko-KR" sz="800" dirty="0" smtClean="0">
                <a:solidFill>
                  <a:srgbClr val="0000FF"/>
                </a:solidFill>
              </a:rPr>
              <a:t>3.</a:t>
            </a:r>
          </a:p>
          <a:p>
            <a:r>
              <a:rPr lang="en-US" altLang="ko-KR" sz="800" dirty="0" smtClean="0">
                <a:solidFill>
                  <a:srgbClr val="0000FF"/>
                </a:solidFill>
              </a:rPr>
              <a:t>DNN </a:t>
            </a:r>
            <a:r>
              <a:rPr lang="ko-KR" altLang="en-US" sz="800" dirty="0" smtClean="0">
                <a:solidFill>
                  <a:srgbClr val="0000FF"/>
                </a:solidFill>
              </a:rPr>
              <a:t>기반 원신호 </a:t>
            </a:r>
            <a:r>
              <a:rPr lang="en-US" altLang="ko-KR" sz="800" dirty="0" smtClean="0">
                <a:solidFill>
                  <a:srgbClr val="0000FF"/>
                </a:solidFill>
              </a:rPr>
              <a:t>magnitude regression</a:t>
            </a:r>
            <a:r>
              <a:rPr lang="ko-KR" altLang="en-US" sz="800" dirty="0" smtClean="0">
                <a:solidFill>
                  <a:srgbClr val="0000FF"/>
                </a:solidFill>
              </a:rPr>
              <a:t>을 이용한 잡음 환경 출력 신호 복원 방법</a:t>
            </a:r>
            <a:endParaRPr lang="ko-KR" altLang="en-US" sz="800" dirty="0">
              <a:solidFill>
                <a:srgbClr val="0000FF"/>
              </a:solidFill>
            </a:endParaRPr>
          </a:p>
        </p:txBody>
      </p:sp>
    </p:spTree>
    <p:extLst>
      <p:ext uri="{BB962C8B-B14F-4D97-AF65-F5344CB8AC3E}">
        <p14:creationId xmlns:p14="http://schemas.microsoft.com/office/powerpoint/2010/main" val="42123859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표 3"/>
          <p:cNvGraphicFramePr>
            <a:graphicFrameLocks noGrp="1"/>
          </p:cNvGraphicFramePr>
          <p:nvPr>
            <p:extLst>
              <p:ext uri="{D42A27DB-BD31-4B8C-83A1-F6EECF244321}">
                <p14:modId xmlns:p14="http://schemas.microsoft.com/office/powerpoint/2010/main" val="2035707005"/>
              </p:ext>
            </p:extLst>
          </p:nvPr>
        </p:nvGraphicFramePr>
        <p:xfrm>
          <a:off x="107505" y="692696"/>
          <a:ext cx="9036495" cy="4312800"/>
        </p:xfrm>
        <a:graphic>
          <a:graphicData uri="http://schemas.openxmlformats.org/drawingml/2006/table">
            <a:tbl>
              <a:tblPr firstRow="1" bandRow="1">
                <a:tableStyleId>{5940675A-B579-460E-94D1-54222C63F5DA}</a:tableStyleId>
              </a:tblPr>
              <a:tblGrid>
                <a:gridCol w="1331154"/>
                <a:gridCol w="1538394"/>
                <a:gridCol w="1096601"/>
                <a:gridCol w="553389"/>
                <a:gridCol w="1506513"/>
                <a:gridCol w="1183169"/>
                <a:gridCol w="323344"/>
                <a:gridCol w="1503931"/>
              </a:tblGrid>
              <a:tr h="1241970">
                <a:tc>
                  <a:txBody>
                    <a:bodyPr/>
                    <a:lstStyle/>
                    <a:p>
                      <a:pPr marL="0" algn="ctr" defTabSz="914400" rtl="0" eaLnBrk="1" latinLnBrk="1" hangingPunct="1"/>
                      <a:r>
                        <a:rPr lang="en-US" altLang="ko-KR" sz="1200" b="1" kern="1200" dirty="0" smtClean="0">
                          <a:solidFill>
                            <a:schemeClr val="dk1"/>
                          </a:solidFill>
                          <a:latin typeface="+mn-lt"/>
                          <a:ea typeface="+mn-ea"/>
                          <a:cs typeface="Arial" pitchFamily="34" charset="0"/>
                        </a:rPr>
                        <a:t>Project</a:t>
                      </a:r>
                    </a:p>
                    <a:p>
                      <a:pPr marL="0" algn="ctr" defTabSz="914400" rtl="0" eaLnBrk="1" latinLnBrk="1" hangingPunct="1"/>
                      <a:r>
                        <a:rPr lang="en-US" altLang="ko-KR" sz="1200" b="1" kern="1200" dirty="0" smtClean="0">
                          <a:solidFill>
                            <a:schemeClr val="dk1"/>
                          </a:solidFill>
                          <a:latin typeface="+mn-lt"/>
                          <a:ea typeface="+mn-ea"/>
                          <a:cs typeface="Arial" pitchFamily="34" charset="0"/>
                        </a:rPr>
                        <a:t>Summary</a:t>
                      </a:r>
                      <a:endParaRPr lang="ko-KR" altLang="en-US" sz="1200" b="1" kern="1200" dirty="0">
                        <a:solidFill>
                          <a:schemeClr val="dk1"/>
                        </a:solidFill>
                        <a:latin typeface="+mn-lt"/>
                        <a:ea typeface="+mn-ea"/>
                        <a:cs typeface="Arial" pitchFamily="34" charset="0"/>
                      </a:endParaRPr>
                    </a:p>
                  </a:txBody>
                  <a:tcPr marL="99060" marR="99060" anchor="ctr">
                    <a:solidFill>
                      <a:schemeClr val="tx2">
                        <a:lumMod val="20000"/>
                        <a:lumOff val="80000"/>
                      </a:schemeClr>
                    </a:solidFill>
                  </a:tcPr>
                </a:tc>
                <a:tc gridSpan="7">
                  <a:txBody>
                    <a:bodyPr/>
                    <a:lstStyle/>
                    <a:p>
                      <a:pPr marL="0" indent="0" algn="l" defTabSz="914400" rtl="0" eaLnBrk="1" latinLnBrk="0" hangingPunct="1">
                        <a:buFont typeface="Wingdings" pitchFamily="2" charset="2"/>
                        <a:buNone/>
                      </a:pPr>
                      <a:r>
                        <a:rPr lang="en-US" altLang="ko-KR" sz="1200" b="0" kern="1200" dirty="0" smtClean="0">
                          <a:solidFill>
                            <a:schemeClr val="tx1"/>
                          </a:solidFill>
                          <a:latin typeface="+mn-lt"/>
                          <a:ea typeface="맑은 고딕" pitchFamily="50" charset="-127"/>
                          <a:cs typeface="Arial" pitchFamily="34" charset="0"/>
                        </a:rPr>
                        <a:t>   </a:t>
                      </a:r>
                      <a:r>
                        <a:rPr lang="en-US" altLang="ko-KR" sz="1100" b="0" kern="1200" dirty="0" smtClean="0">
                          <a:solidFill>
                            <a:schemeClr val="tx1"/>
                          </a:solidFill>
                          <a:latin typeface="+mn-lt"/>
                          <a:ea typeface="맑은 고딕" pitchFamily="50" charset="-127"/>
                          <a:cs typeface="Arial" pitchFamily="34" charset="0"/>
                        </a:rPr>
                        <a:t>This project develops an speech enhancement solution based on deep neural network (DNN) technic. By introducing DNN technic to replace traditional signal processing technic, the solutions of this project are expected to provide better speech quality and intelligibility. The project</a:t>
                      </a:r>
                      <a:r>
                        <a:rPr lang="en-US" altLang="ko-KR" sz="1100" b="0" kern="1200" baseline="0" dirty="0" smtClean="0">
                          <a:solidFill>
                            <a:schemeClr val="tx1"/>
                          </a:solidFill>
                          <a:latin typeface="+mn-lt"/>
                          <a:ea typeface="맑은 고딕" pitchFamily="50" charset="-127"/>
                          <a:cs typeface="Arial" pitchFamily="34" charset="0"/>
                        </a:rPr>
                        <a:t> </a:t>
                      </a:r>
                      <a:r>
                        <a:rPr lang="en-US" altLang="ko-KR" sz="1100" b="0" kern="1200" dirty="0" smtClean="0">
                          <a:solidFill>
                            <a:schemeClr val="tx1"/>
                          </a:solidFill>
                          <a:latin typeface="+mn-lt"/>
                          <a:ea typeface="맑은 고딕" pitchFamily="50" charset="-127"/>
                          <a:cs typeface="Arial" pitchFamily="34" charset="0"/>
                        </a:rPr>
                        <a:t>tasks of 2018 are:</a:t>
                      </a:r>
                    </a:p>
                    <a:p>
                      <a:pPr marL="392113" indent="-214313" algn="l" defTabSz="914400" rtl="0" eaLnBrk="1" latinLnBrk="0" hangingPunct="1">
                        <a:buFont typeface="Wingdings" pitchFamily="2" charset="2"/>
                        <a:buAutoNum type="arabicParenR"/>
                      </a:pPr>
                      <a:r>
                        <a:rPr lang="en-US" altLang="ko-KR" sz="1100" b="0" kern="1200" dirty="0" smtClean="0">
                          <a:solidFill>
                            <a:schemeClr val="tx1"/>
                          </a:solidFill>
                          <a:latin typeface="+mn-lt"/>
                          <a:ea typeface="맑은 고딕" pitchFamily="50" charset="-127"/>
                          <a:cs typeface="Arial" pitchFamily="34" charset="0"/>
                        </a:rPr>
                        <a:t>Dual channel ECNS development</a:t>
                      </a:r>
                    </a:p>
                    <a:p>
                      <a:pPr marL="392113" marR="0" indent="-214313" algn="l" defTabSz="914400" rtl="0" eaLnBrk="1" fontAlgn="auto" latinLnBrk="0" hangingPunct="1">
                        <a:lnSpc>
                          <a:spcPct val="100000"/>
                        </a:lnSpc>
                        <a:spcBef>
                          <a:spcPts val="0"/>
                        </a:spcBef>
                        <a:spcAft>
                          <a:spcPts val="0"/>
                        </a:spcAft>
                        <a:buClrTx/>
                        <a:buSzTx/>
                        <a:buFont typeface="Wingdings" pitchFamily="2" charset="2"/>
                        <a:buAutoNum type="arabicParenR"/>
                        <a:tabLst/>
                        <a:defRPr/>
                      </a:pPr>
                      <a:r>
                        <a:rPr lang="en-US" altLang="ko-KR" sz="1100" b="0" kern="1200" baseline="0" dirty="0" smtClean="0">
                          <a:solidFill>
                            <a:schemeClr val="tx1"/>
                          </a:solidFill>
                          <a:latin typeface="+mn-lt"/>
                          <a:ea typeface="맑은 고딕" pitchFamily="50" charset="-127"/>
                          <a:cs typeface="Arial" pitchFamily="34" charset="0"/>
                        </a:rPr>
                        <a:t>Rx NS for intelligibility improvement</a:t>
                      </a:r>
                    </a:p>
                    <a:p>
                      <a:pPr marL="392113" marR="0" lvl="0" indent="-214313" algn="l" defTabSz="914400" rtl="0" eaLnBrk="1" fontAlgn="auto" latinLnBrk="0" hangingPunct="1">
                        <a:lnSpc>
                          <a:spcPct val="100000"/>
                        </a:lnSpc>
                        <a:spcBef>
                          <a:spcPts val="0"/>
                        </a:spcBef>
                        <a:spcAft>
                          <a:spcPts val="0"/>
                        </a:spcAft>
                        <a:buClrTx/>
                        <a:buSzTx/>
                        <a:buFont typeface="Wingdings" pitchFamily="2" charset="2"/>
                        <a:buAutoNum type="arabicParenR"/>
                        <a:tabLst/>
                        <a:defRPr/>
                      </a:pPr>
                      <a:r>
                        <a:rPr kumimoji="0" lang="en-US" altLang="ko-KR" sz="1100" b="0" i="0" u="none" strike="noStrike" kern="1200" cap="none" spc="0" normalizeH="0" baseline="0" noProof="0" dirty="0" smtClean="0">
                          <a:ln>
                            <a:noFill/>
                          </a:ln>
                          <a:solidFill>
                            <a:prstClr val="black"/>
                          </a:solidFill>
                          <a:effectLst/>
                          <a:uLnTx/>
                          <a:uFillTx/>
                          <a:latin typeface="+mn-lt"/>
                          <a:ea typeface="맑은 고딕" pitchFamily="50" charset="-127"/>
                          <a:cs typeface="Arial" pitchFamily="34" charset="0"/>
                        </a:rPr>
                        <a:t>Wind Noise Reduction</a:t>
                      </a:r>
                    </a:p>
                    <a:p>
                      <a:pPr marL="392113" marR="0" lvl="0" indent="-214313" algn="l" defTabSz="914400" rtl="0" eaLnBrk="1" fontAlgn="auto" latinLnBrk="0" hangingPunct="1">
                        <a:lnSpc>
                          <a:spcPct val="100000"/>
                        </a:lnSpc>
                        <a:spcBef>
                          <a:spcPts val="0"/>
                        </a:spcBef>
                        <a:spcAft>
                          <a:spcPts val="0"/>
                        </a:spcAft>
                        <a:buClrTx/>
                        <a:buSzTx/>
                        <a:buFont typeface="Wingdings" pitchFamily="2" charset="2"/>
                        <a:buAutoNum type="arabicParenR"/>
                        <a:tabLst/>
                        <a:defRPr/>
                      </a:pPr>
                      <a:r>
                        <a:rPr kumimoji="0" lang="en-US" altLang="ko-KR" sz="1100" b="0" i="0" u="none" strike="noStrike" kern="1200" cap="none" spc="0" normalizeH="0" baseline="0" noProof="0" dirty="0" smtClean="0">
                          <a:ln>
                            <a:noFill/>
                          </a:ln>
                          <a:solidFill>
                            <a:prstClr val="black"/>
                          </a:solidFill>
                          <a:effectLst/>
                          <a:uLnTx/>
                          <a:uFillTx/>
                          <a:latin typeface="+mn-lt"/>
                          <a:ea typeface="맑은 고딕" pitchFamily="50" charset="-127"/>
                          <a:cs typeface="Arial" pitchFamily="34" charset="0"/>
                        </a:rPr>
                        <a:t>Speech distortion recovery</a:t>
                      </a:r>
                    </a:p>
                  </a:txBody>
                  <a:tcPr marL="99060" marR="99060"/>
                </a:tc>
                <a:tc hMerge="1">
                  <a:txBody>
                    <a:bodyPr/>
                    <a:lstStyle/>
                    <a:p>
                      <a:pPr latinLnBrk="1"/>
                      <a:endParaRPr lang="ko-KR" altLang="en-US"/>
                    </a:p>
                  </a:txBody>
                  <a:tcPr/>
                </a:tc>
                <a:tc hMerge="1">
                  <a:txBody>
                    <a:bodyPr/>
                    <a:lstStyle/>
                    <a:p>
                      <a:pPr latinLnBrk="1"/>
                      <a:endParaRPr lang="ko-KR" altLang="en-US"/>
                    </a:p>
                  </a:txBody>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hMerge="1">
                  <a:txBody>
                    <a:bodyPr/>
                    <a:lstStyle/>
                    <a:p>
                      <a:endParaRPr lang="zh-CN" altLang="en-US"/>
                    </a:p>
                  </a:txBody>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r>
              <a:tr h="266136">
                <a:tc rowSpan="8">
                  <a:txBody>
                    <a:bodyPr/>
                    <a:lstStyle/>
                    <a:p>
                      <a:pPr marL="0" algn="ctr" defTabSz="914400" rtl="0" eaLnBrk="1" latinLnBrk="1" hangingPunct="1"/>
                      <a:r>
                        <a:rPr lang="en-US" altLang="ko-KR" sz="1200" b="1" i="0" kern="1200" dirty="0" smtClean="0">
                          <a:solidFill>
                            <a:schemeClr val="tx1"/>
                          </a:solidFill>
                          <a:latin typeface="Malgun Gothic" panose="020B0503020000020004" pitchFamily="34" charset="-127"/>
                          <a:ea typeface="Malgun Gothic" panose="020B0503020000020004" pitchFamily="34" charset="-127"/>
                          <a:cs typeface="Arial" pitchFamily="34" charset="0"/>
                        </a:rPr>
                        <a:t>Deliverables</a:t>
                      </a:r>
                    </a:p>
                  </a:txBody>
                  <a:tcPr marL="99060" marR="99060" anchor="ctr">
                    <a:solidFill>
                      <a:schemeClr val="tx2">
                        <a:lumMod val="20000"/>
                        <a:lumOff val="80000"/>
                      </a:schemeClr>
                    </a:solidFill>
                  </a:tcPr>
                </a:tc>
                <a:tc gridSpan="2">
                  <a:txBody>
                    <a:bodyPr/>
                    <a:lstStyle/>
                    <a:p>
                      <a:pPr marL="0" algn="ctr" defTabSz="914400" rtl="0" eaLnBrk="1" latinLnBrk="1" hangingPunct="1"/>
                      <a:r>
                        <a:rPr lang="en-US" altLang="zh-CN" sz="1200" b="1" kern="1200" dirty="0" smtClean="0">
                          <a:solidFill>
                            <a:schemeClr val="tx1"/>
                          </a:solidFill>
                          <a:latin typeface="Malgun Gothic" panose="020B0503020000020004" pitchFamily="34" charset="-127"/>
                          <a:ea typeface="Malgun Gothic" panose="020B0503020000020004" pitchFamily="34" charset="-127"/>
                          <a:cs typeface="Arial" pitchFamily="34" charset="0"/>
                        </a:rPr>
                        <a:t>Main Deliverables</a:t>
                      </a:r>
                    </a:p>
                  </a:txBody>
                  <a:tcPr marL="99060" marR="99060" anchor="ctr">
                    <a:solidFill>
                      <a:schemeClr val="tx2">
                        <a:lumMod val="20000"/>
                        <a:lumOff val="80000"/>
                      </a:schemeClr>
                    </a:solidFill>
                  </a:tcPr>
                </a:tc>
                <a:tc hMerge="1">
                  <a:txBody>
                    <a:bodyPr/>
                    <a:lstStyle/>
                    <a:p>
                      <a:pPr marL="0" algn="ctr" defTabSz="914400" rtl="0" eaLnBrk="1" latinLnBrk="1" hangingPunct="1"/>
                      <a:endParaRPr lang="en-US" altLang="ko-KR" sz="1200" b="1" kern="1200" dirty="0" smtClean="0">
                        <a:solidFill>
                          <a:schemeClr val="tx1"/>
                        </a:solidFill>
                        <a:latin typeface="Arial" pitchFamily="34" charset="0"/>
                        <a:ea typeface="맑은 고딕" pitchFamily="50" charset="-127"/>
                        <a:cs typeface="Arial" pitchFamily="34" charset="0"/>
                      </a:endParaRPr>
                    </a:p>
                  </a:txBody>
                  <a:tcPr anchor="ctr">
                    <a:solidFill>
                      <a:schemeClr val="tx2">
                        <a:lumMod val="20000"/>
                        <a:lumOff val="80000"/>
                      </a:schemeClr>
                    </a:solidFill>
                  </a:tcPr>
                </a:tc>
                <a:tc gridSpan="3">
                  <a:txBody>
                    <a:bodyPr/>
                    <a:lstStyle/>
                    <a:p>
                      <a:pPr marL="0" algn="ctr" defTabSz="914400" rtl="0" eaLnBrk="1" latinLnBrk="1" hangingPunct="1"/>
                      <a:r>
                        <a:rPr lang="en-US" altLang="ko-KR" sz="1200" b="1" kern="1200" dirty="0" smtClean="0">
                          <a:solidFill>
                            <a:schemeClr val="tx1"/>
                          </a:solidFill>
                          <a:latin typeface="Malgun Gothic" panose="020B0503020000020004" pitchFamily="34" charset="-127"/>
                          <a:ea typeface="Malgun Gothic" panose="020B0503020000020004" pitchFamily="34" charset="-127"/>
                          <a:cs typeface="Arial" pitchFamily="34" charset="0"/>
                        </a:rPr>
                        <a:t>Tech.</a:t>
                      </a:r>
                      <a:r>
                        <a:rPr lang="en-US" altLang="ko-KR" sz="1200" b="1" kern="1200" baseline="0" dirty="0" smtClean="0">
                          <a:solidFill>
                            <a:schemeClr val="tx1"/>
                          </a:solidFill>
                          <a:latin typeface="Malgun Gothic" panose="020B0503020000020004" pitchFamily="34" charset="-127"/>
                          <a:ea typeface="Malgun Gothic" panose="020B0503020000020004" pitchFamily="34" charset="-127"/>
                          <a:cs typeface="Arial" pitchFamily="34" charset="0"/>
                        </a:rPr>
                        <a:t> Items(Target Spec.)</a:t>
                      </a:r>
                      <a:endParaRPr lang="en-US" altLang="ko-KR" sz="1200" b="1" kern="1200" dirty="0" smtClean="0">
                        <a:solidFill>
                          <a:schemeClr val="tx1"/>
                        </a:solidFill>
                        <a:latin typeface="Malgun Gothic" panose="020B0503020000020004" pitchFamily="34" charset="-127"/>
                        <a:ea typeface="Malgun Gothic" panose="020B0503020000020004" pitchFamily="34" charset="-127"/>
                        <a:cs typeface="Arial" pitchFamily="34" charset="0"/>
                      </a:endParaRPr>
                    </a:p>
                  </a:txBody>
                  <a:tcPr marL="99060" marR="99060" anchor="ctr">
                    <a:solidFill>
                      <a:schemeClr val="tx2">
                        <a:lumMod val="20000"/>
                        <a:lumOff val="80000"/>
                      </a:schemeClr>
                    </a:solidFill>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solidFill>
                      <a:schemeClr val="tx2">
                        <a:lumMod val="20000"/>
                        <a:lumOff val="80000"/>
                      </a:schemeClr>
                    </a:solidFill>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solidFill>
                      <a:schemeClr val="tx2">
                        <a:lumMod val="20000"/>
                        <a:lumOff val="80000"/>
                      </a:schemeClr>
                    </a:solidFill>
                  </a:tcPr>
                </a:tc>
                <a:tc gridSpan="2">
                  <a:txBody>
                    <a:bodyPr/>
                    <a:lstStyle/>
                    <a:p>
                      <a:pPr algn="ctr" latinLnBrk="1"/>
                      <a:r>
                        <a:rPr lang="en-US" altLang="ko-KR" sz="1200" b="1" i="0" strike="noStrike" baseline="0" dirty="0" smtClean="0">
                          <a:solidFill>
                            <a:schemeClr val="tx1"/>
                          </a:solidFill>
                          <a:latin typeface="Malgun Gothic" panose="020B0503020000020004" pitchFamily="34" charset="-127"/>
                          <a:ea typeface="Malgun Gothic" panose="020B0503020000020004" pitchFamily="34" charset="-127"/>
                          <a:cs typeface="Arial" pitchFamily="34" charset="0"/>
                        </a:rPr>
                        <a:t>Remarks</a:t>
                      </a:r>
                      <a:endParaRPr lang="en-US" altLang="ko-KR" sz="1200" b="1" i="0" strike="sngStrike" baseline="0" dirty="0" smtClean="0">
                        <a:solidFill>
                          <a:schemeClr val="tx1"/>
                        </a:solidFill>
                        <a:latin typeface="Malgun Gothic" panose="020B0503020000020004" pitchFamily="34" charset="-127"/>
                        <a:ea typeface="Malgun Gothic" panose="020B0503020000020004" pitchFamily="34" charset="-127"/>
                        <a:cs typeface="Arial" pitchFamily="34" charset="0"/>
                      </a:endParaRPr>
                    </a:p>
                  </a:txBody>
                  <a:tcPr marL="99060" marR="99060" anchor="ctr">
                    <a:solidFill>
                      <a:schemeClr val="tx2">
                        <a:lumMod val="20000"/>
                        <a:lumOff val="80000"/>
                      </a:schemeClr>
                    </a:solidFill>
                  </a:tcPr>
                </a:tc>
                <a:tc hMerge="1">
                  <a:txBody>
                    <a:bodyPr/>
                    <a:lstStyle/>
                    <a:p>
                      <a:pPr algn="ctr" latinLnBrk="1"/>
                      <a:endParaRPr lang="en-US" altLang="ko-KR" sz="1200" b="1" i="0" strike="sngStrike" baseline="0" dirty="0" smtClean="0">
                        <a:solidFill>
                          <a:schemeClr val="tx1"/>
                        </a:solidFill>
                        <a:latin typeface="+mn-lt"/>
                        <a:cs typeface="Arial" pitchFamily="34" charset="0"/>
                      </a:endParaRPr>
                    </a:p>
                  </a:txBody>
                  <a:tcPr marL="99060" marR="99060" anchor="ctr">
                    <a:solidFill>
                      <a:schemeClr val="tx2">
                        <a:lumMod val="20000"/>
                        <a:lumOff val="80000"/>
                      </a:schemeClr>
                    </a:solidFill>
                  </a:tcPr>
                </a:tc>
              </a:tr>
              <a:tr h="238661">
                <a:tc v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gridSpan="2">
                  <a:txBody>
                    <a:bodyPr/>
                    <a:lstStyle/>
                    <a:p>
                      <a:pPr marL="0" algn="l" defTabSz="914400" rtl="0" eaLnBrk="1" latinLnBrk="0" hangingPunct="1">
                        <a:lnSpc>
                          <a:spcPts val="1200"/>
                        </a:lnSpc>
                      </a:pPr>
                      <a:r>
                        <a:rPr lang="fr-FR" altLang="ko-KR" sz="1100" b="0" kern="1200" baseline="0" dirty="0" smtClean="0">
                          <a:solidFill>
                            <a:schemeClr val="tx1"/>
                          </a:solidFill>
                          <a:latin typeface="Malgun Gothic" panose="020B0503020000020004" pitchFamily="34" charset="-127"/>
                          <a:ea typeface="Malgun Gothic" panose="020B0503020000020004" pitchFamily="34" charset="-127"/>
                          <a:cs typeface="Arial" pitchFamily="34" charset="0"/>
                        </a:rPr>
                        <a:t>Dual </a:t>
                      </a:r>
                      <a:r>
                        <a:rPr lang="fr-FR" altLang="ko-KR" sz="1100" b="0" kern="1200" baseline="0" dirty="0" err="1" smtClean="0">
                          <a:solidFill>
                            <a:schemeClr val="tx1"/>
                          </a:solidFill>
                          <a:latin typeface="Malgun Gothic" panose="020B0503020000020004" pitchFamily="34" charset="-127"/>
                          <a:ea typeface="Malgun Gothic" panose="020B0503020000020004" pitchFamily="34" charset="-127"/>
                          <a:cs typeface="Arial" pitchFamily="34" charset="0"/>
                        </a:rPr>
                        <a:t>channels</a:t>
                      </a:r>
                      <a:r>
                        <a:rPr lang="fr-FR" altLang="ko-KR" sz="1100" b="0" kern="1200" baseline="0" dirty="0" smtClean="0">
                          <a:solidFill>
                            <a:schemeClr val="tx1"/>
                          </a:solidFill>
                          <a:latin typeface="Malgun Gothic" panose="020B0503020000020004" pitchFamily="34" charset="-127"/>
                          <a:ea typeface="Malgun Gothic" panose="020B0503020000020004" pitchFamily="34" charset="-127"/>
                          <a:cs typeface="Arial" pitchFamily="34" charset="0"/>
                        </a:rPr>
                        <a:t> ECNS </a:t>
                      </a:r>
                      <a:r>
                        <a:rPr lang="en-US" altLang="ko-KR" sz="1100" b="0" kern="1200" baseline="0" dirty="0" err="1" smtClean="0">
                          <a:solidFill>
                            <a:schemeClr val="tx1"/>
                          </a:solidFill>
                          <a:latin typeface="Malgun Gothic" panose="020B0503020000020004" pitchFamily="34" charset="-127"/>
                          <a:ea typeface="Malgun Gothic" panose="020B0503020000020004" pitchFamily="34" charset="-127"/>
                          <a:cs typeface="Arial" pitchFamily="34" charset="0"/>
                        </a:rPr>
                        <a:t>beamformer</a:t>
                      </a:r>
                      <a:r>
                        <a:rPr lang="en-US" altLang="ko-KR" sz="1100" b="0" kern="1200" baseline="0" dirty="0" smtClean="0">
                          <a:solidFill>
                            <a:schemeClr val="tx1"/>
                          </a:solidFill>
                          <a:latin typeface="Malgun Gothic" panose="020B0503020000020004" pitchFamily="34" charset="-127"/>
                          <a:ea typeface="Malgun Gothic" panose="020B0503020000020004" pitchFamily="34" charset="-127"/>
                          <a:cs typeface="Arial" pitchFamily="34" charset="0"/>
                        </a:rPr>
                        <a:t> code</a:t>
                      </a:r>
                      <a:endParaRPr lang="ko-KR" altLang="en-US" sz="1100" b="0" kern="1200" dirty="0">
                        <a:solidFill>
                          <a:schemeClr val="tx1"/>
                        </a:solidFill>
                        <a:latin typeface="Malgun Gothic" panose="020B0503020000020004" pitchFamily="34" charset="-127"/>
                        <a:ea typeface="Malgun Gothic" panose="020B0503020000020004" pitchFamily="34" charset="-127"/>
                        <a:cs typeface="Arial" pitchFamily="34" charset="0"/>
                      </a:endParaRPr>
                    </a:p>
                  </a:txBody>
                  <a:tcPr marL="99060" marR="99060" marT="46800" marB="46800" anchor="ctr"/>
                </a:tc>
                <a:tc hMerge="1">
                  <a:txBody>
                    <a:bodyPr/>
                    <a:lstStyle/>
                    <a:p>
                      <a:pPr marL="0" algn="l" defTabSz="914400" rtl="0" eaLnBrk="1" latinLnBrk="1" hangingPunct="1"/>
                      <a:endParaRPr lang="ko-KR" altLang="en-US" sz="1200" b="0" kern="1200" baseline="0" dirty="0">
                        <a:solidFill>
                          <a:schemeClr val="tx1"/>
                        </a:solidFill>
                        <a:latin typeface="Arial" pitchFamily="34" charset="0"/>
                        <a:ea typeface="맑은 고딕" pitchFamily="50" charset="-127"/>
                        <a:cs typeface="Arial" pitchFamily="34" charset="0"/>
                      </a:endParaRPr>
                    </a:p>
                  </a:txBody>
                  <a:tcPr/>
                </a:tc>
                <a:tc gridSpan="3">
                  <a:txBody>
                    <a:bodyPr/>
                    <a:lstStyle/>
                    <a:p>
                      <a:pPr marL="180975" indent="-180975" algn="l" defTabSz="914400" rtl="0" eaLnBrk="1" latinLnBrk="0" hangingPunct="1">
                        <a:lnSpc>
                          <a:spcPts val="1200"/>
                        </a:lnSpc>
                        <a:buFontTx/>
                        <a:buChar char="-"/>
                      </a:pPr>
                      <a:r>
                        <a:rPr lang="en-US" altLang="ko-KR" sz="1100" b="0" kern="1200" baseline="0" dirty="0" smtClean="0">
                          <a:solidFill>
                            <a:schemeClr val="tx1"/>
                          </a:solidFill>
                          <a:latin typeface="Malgun Gothic" panose="020B0503020000020004" pitchFamily="34" charset="-127"/>
                          <a:ea typeface="Malgun Gothic" panose="020B0503020000020004" pitchFamily="34" charset="-127"/>
                          <a:cs typeface="Arial" pitchFamily="34" charset="0"/>
                        </a:rPr>
                        <a:t>SNRI &gt; 5dB, MPPS &lt; 30</a:t>
                      </a:r>
                    </a:p>
                  </a:txBody>
                  <a:tcPr marL="99060" marR="99060" marT="46800" marB="46800" anchor="ct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gridSpan="2">
                  <a:txBody>
                    <a:bodyPr/>
                    <a:lstStyle/>
                    <a:p>
                      <a:pPr>
                        <a:lnSpc>
                          <a:spcPts val="1200"/>
                        </a:lnSpc>
                      </a:pPr>
                      <a:endParaRPr lang="zh-CN" altLang="en-US" sz="1100">
                        <a:latin typeface="Malgun Gothic" panose="020B0503020000020004" pitchFamily="34" charset="-127"/>
                        <a:ea typeface="+mn-ea"/>
                      </a:endParaRPr>
                    </a:p>
                  </a:txBody>
                  <a:tcPr marL="99060" marR="99060" marT="46800" marB="46800"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ko-KR" altLang="en-US" sz="1100" b="0" kern="1200" dirty="0" smtClean="0">
                        <a:solidFill>
                          <a:schemeClr val="tx1"/>
                        </a:solidFill>
                        <a:latin typeface="+mn-lt"/>
                        <a:ea typeface="맑은 고딕" pitchFamily="50" charset="-127"/>
                        <a:cs typeface="Arial" pitchFamily="34" charset="0"/>
                      </a:endParaRPr>
                    </a:p>
                  </a:txBody>
                  <a:tcPr marL="99060" marR="99060" anchor="ctr"/>
                </a:tc>
              </a:tr>
              <a:tr h="238661">
                <a:tc v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gridSpan="2">
                  <a:txBody>
                    <a:bodyPr/>
                    <a:lstStyle/>
                    <a:p>
                      <a:pPr marL="0" algn="l" defTabSz="914400" rtl="0" eaLnBrk="1" latinLnBrk="0" hangingPunct="1">
                        <a:lnSpc>
                          <a:spcPts val="1200"/>
                        </a:lnSpc>
                      </a:pPr>
                      <a:r>
                        <a:rPr lang="en-US" altLang="ko-KR" sz="1100" b="0" kern="1200" dirty="0" smtClean="0">
                          <a:solidFill>
                            <a:schemeClr val="tx1"/>
                          </a:solidFill>
                          <a:latin typeface="Malgun Gothic" panose="020B0503020000020004" pitchFamily="34" charset="-127"/>
                          <a:ea typeface="Malgun Gothic" panose="020B0503020000020004" pitchFamily="34" charset="-127"/>
                          <a:cs typeface="Arial" pitchFamily="34" charset="0"/>
                        </a:rPr>
                        <a:t>DNN models for HF mode</a:t>
                      </a:r>
                      <a:endParaRPr lang="ko-KR" altLang="en-US" sz="1100" b="0" kern="1200" dirty="0">
                        <a:solidFill>
                          <a:schemeClr val="tx1"/>
                        </a:solidFill>
                        <a:latin typeface="Malgun Gothic" panose="020B0503020000020004" pitchFamily="34" charset="-127"/>
                        <a:ea typeface="Malgun Gothic" panose="020B0503020000020004" pitchFamily="34" charset="-127"/>
                        <a:cs typeface="Arial" pitchFamily="34" charset="0"/>
                      </a:endParaRPr>
                    </a:p>
                  </a:txBody>
                  <a:tcPr marL="99060" marR="99060" marT="46800" marB="46800" anchor="ctr"/>
                </a:tc>
                <a:tc hMerge="1">
                  <a:txBody>
                    <a:bodyPr/>
                    <a:lstStyle/>
                    <a:p>
                      <a:pPr marL="0" algn="l" defTabSz="914400" rtl="0" eaLnBrk="1" latinLnBrk="1" hangingPunct="1"/>
                      <a:endParaRPr lang="ko-KR" altLang="en-US" sz="1200" b="0" kern="1200" baseline="0" dirty="0" smtClean="0">
                        <a:solidFill>
                          <a:schemeClr val="tx1"/>
                        </a:solidFill>
                        <a:latin typeface="Arial" pitchFamily="34" charset="0"/>
                        <a:ea typeface="맑은 고딕" pitchFamily="50" charset="-127"/>
                        <a:cs typeface="Arial" pitchFamily="34" charset="0"/>
                      </a:endParaRPr>
                    </a:p>
                  </a:txBody>
                  <a:tcPr/>
                </a:tc>
                <a:tc gridSpan="3">
                  <a:txBody>
                    <a:bodyPr/>
                    <a:lstStyle/>
                    <a:p>
                      <a:pPr marL="171450" indent="-171450" algn="l" defTabSz="914400" rtl="0" eaLnBrk="1" latinLnBrk="0" hangingPunct="1">
                        <a:lnSpc>
                          <a:spcPts val="1200"/>
                        </a:lnSpc>
                        <a:buFontTx/>
                        <a:buChar char="-"/>
                      </a:pPr>
                      <a:r>
                        <a:rPr lang="en-US" altLang="ko-KR" sz="1100" b="0" kern="1200" baseline="0" dirty="0" smtClean="0">
                          <a:solidFill>
                            <a:schemeClr val="tx1"/>
                          </a:solidFill>
                          <a:latin typeface="Malgun Gothic" panose="020B0503020000020004" pitchFamily="34" charset="-127"/>
                          <a:ea typeface="Malgun Gothic" panose="020B0503020000020004" pitchFamily="34" charset="-127"/>
                          <a:cs typeface="Arial" pitchFamily="34" charset="0"/>
                        </a:rPr>
                        <a:t>POLQA ↑0.1</a:t>
                      </a:r>
                    </a:p>
                  </a:txBody>
                  <a:tcPr marL="99060" marR="99060" marT="46800" marB="46800" anchor="ct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gridSpan="2">
                  <a:txBody>
                    <a:bodyPr/>
                    <a:lstStyle/>
                    <a:p>
                      <a:pPr latinLnBrk="0">
                        <a:lnSpc>
                          <a:spcPts val="1200"/>
                        </a:lnSpc>
                      </a:pPr>
                      <a:r>
                        <a:rPr lang="en-US" altLang="zh-CN" sz="1100" dirty="0" smtClean="0">
                          <a:latin typeface="Malgun Gothic" panose="020B0503020000020004" pitchFamily="34" charset="-127"/>
                          <a:ea typeface="Malgun Gothic" panose="020B0503020000020004" pitchFamily="34" charset="-127"/>
                        </a:rPr>
                        <a:t> </a:t>
                      </a:r>
                      <a:endParaRPr lang="zh-CN" altLang="en-US" sz="1100" dirty="0">
                        <a:latin typeface="Malgun Gothic" panose="020B0503020000020004" pitchFamily="34" charset="-127"/>
                        <a:ea typeface="+mn-ea"/>
                      </a:endParaRPr>
                    </a:p>
                  </a:txBody>
                  <a:tcPr marL="99060" marR="99060" marT="46800" marB="46800"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ko-KR" altLang="en-US" sz="1100" b="0" kern="1200" dirty="0" smtClean="0">
                        <a:solidFill>
                          <a:schemeClr val="tx1"/>
                        </a:solidFill>
                        <a:latin typeface="+mn-lt"/>
                        <a:ea typeface="맑은 고딕" pitchFamily="50" charset="-127"/>
                        <a:cs typeface="Arial" pitchFamily="34" charset="0"/>
                      </a:endParaRPr>
                    </a:p>
                  </a:txBody>
                  <a:tcPr marL="99060" marR="99060" anchor="ctr"/>
                </a:tc>
              </a:tr>
              <a:tr h="238661">
                <a:tc vMerge="1">
                  <a:txBody>
                    <a:bodyPr/>
                    <a:lstStyle/>
                    <a:p>
                      <a:endParaRPr lang="zh-CN" altLang="en-US"/>
                    </a:p>
                  </a:txBody>
                  <a:tcPr/>
                </a:tc>
                <a:tc gridSpan="2">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lang="en-US" altLang="ko-KR" sz="1100" b="0" kern="1200" dirty="0" smtClean="0">
                          <a:solidFill>
                            <a:schemeClr val="tx1"/>
                          </a:solidFill>
                          <a:latin typeface="Malgun Gothic" panose="020B0503020000020004" pitchFamily="34" charset="-127"/>
                          <a:ea typeface="Malgun Gothic" panose="020B0503020000020004" pitchFamily="34" charset="-127"/>
                          <a:cs typeface="Arial" pitchFamily="34" charset="0"/>
                        </a:rPr>
                        <a:t>Dual channel ECNS optimization code</a:t>
                      </a:r>
                    </a:p>
                  </a:txBody>
                  <a:tcPr marL="99060" marR="99060" marT="46800" marB="46800" anchor="ctr"/>
                </a:tc>
                <a:tc hMerge="1">
                  <a:txBody>
                    <a:bodyPr/>
                    <a:lstStyle/>
                    <a:p>
                      <a:endParaRPr lang="zh-CN" altLang="en-US"/>
                    </a:p>
                  </a:txBody>
                  <a:tcPr/>
                </a:tc>
                <a:tc gridSpan="3">
                  <a:txBody>
                    <a:bodyPr/>
                    <a:lstStyle/>
                    <a:p>
                      <a:pPr marL="171450" marR="0" lvl="0" indent="-171450" algn="l" defTabSz="914400" rtl="0" eaLnBrk="1" fontAlgn="auto" latinLnBrk="0" hangingPunct="1">
                        <a:lnSpc>
                          <a:spcPts val="1200"/>
                        </a:lnSpc>
                        <a:spcBef>
                          <a:spcPts val="0"/>
                        </a:spcBef>
                        <a:spcAft>
                          <a:spcPts val="0"/>
                        </a:spcAft>
                        <a:buClrTx/>
                        <a:buSzTx/>
                        <a:buFontTx/>
                        <a:buChar char="-"/>
                        <a:tabLst/>
                        <a:defRPr/>
                      </a:pPr>
                      <a:r>
                        <a:rPr lang="en-US" altLang="zh-CN" sz="1100" b="0" kern="1200" baseline="0" dirty="0" smtClean="0">
                          <a:solidFill>
                            <a:schemeClr val="tx1"/>
                          </a:solidFill>
                          <a:latin typeface="Malgun Gothic" panose="020B0503020000020004" pitchFamily="34" charset="-127"/>
                          <a:ea typeface="Malgun Gothic" panose="020B0503020000020004" pitchFamily="34" charset="-127"/>
                          <a:cs typeface="Arial" pitchFamily="34" charset="0"/>
                        </a:rPr>
                        <a:t>WB &lt; 110MPPS, SWB &lt; 150MPPS</a:t>
                      </a:r>
                      <a:endParaRPr lang="en-US" altLang="ko-KR" sz="1100" b="0" kern="1200" baseline="0" dirty="0" smtClean="0">
                        <a:solidFill>
                          <a:schemeClr val="tx1"/>
                        </a:solidFill>
                        <a:latin typeface="Malgun Gothic" panose="020B0503020000020004" pitchFamily="34" charset="-127"/>
                        <a:ea typeface="Malgun Gothic" panose="020B0503020000020004" pitchFamily="34" charset="-127"/>
                        <a:cs typeface="Arial" pitchFamily="34" charset="0"/>
                      </a:endParaRPr>
                    </a:p>
                  </a:txBody>
                  <a:tcPr marL="99060" marR="99060" marT="46800" marB="46800" anchor="ctr"/>
                </a:tc>
                <a:tc hMerge="1">
                  <a:txBody>
                    <a:bodyPr/>
                    <a:lstStyle/>
                    <a:p>
                      <a:endParaRPr lang="zh-CN" altLang="en-US"/>
                    </a:p>
                  </a:txBody>
                  <a:tcPr/>
                </a:tc>
                <a:tc hMerge="1">
                  <a:txBody>
                    <a:bodyPr/>
                    <a:lstStyle/>
                    <a:p>
                      <a:endParaRPr lang="zh-CN" altLang="en-US"/>
                    </a:p>
                  </a:txBody>
                  <a:tcPr/>
                </a:tc>
                <a:tc gridSpan="2">
                  <a:txBody>
                    <a:bodyPr/>
                    <a:lstStyle/>
                    <a:p>
                      <a:pPr latinLnBrk="0">
                        <a:lnSpc>
                          <a:spcPts val="1200"/>
                        </a:lnSpc>
                      </a:pPr>
                      <a:r>
                        <a:rPr lang="en-US" altLang="zh-CN" sz="1100" b="0" kern="1200" baseline="0" dirty="0" err="1" smtClean="0">
                          <a:solidFill>
                            <a:schemeClr val="tx1"/>
                          </a:solidFill>
                          <a:latin typeface="Malgun Gothic" panose="020B0503020000020004" pitchFamily="34" charset="-127"/>
                          <a:ea typeface="Malgun Gothic" panose="020B0503020000020004" pitchFamily="34" charset="-127"/>
                          <a:cs typeface="Arial" pitchFamily="34" charset="0"/>
                        </a:rPr>
                        <a:t>QualComm</a:t>
                      </a:r>
                      <a:r>
                        <a:rPr lang="en-US" altLang="zh-CN" sz="1100" b="0" kern="1200" baseline="0" dirty="0" smtClean="0">
                          <a:solidFill>
                            <a:schemeClr val="tx1"/>
                          </a:solidFill>
                          <a:latin typeface="Malgun Gothic" panose="020B0503020000020004" pitchFamily="34" charset="-127"/>
                          <a:ea typeface="Malgun Gothic" panose="020B0503020000020004" pitchFamily="34" charset="-127"/>
                          <a:cs typeface="Arial" pitchFamily="34" charset="0"/>
                        </a:rPr>
                        <a:t> platform</a:t>
                      </a:r>
                      <a:endParaRPr lang="zh-CN" altLang="en-US" sz="1100" dirty="0">
                        <a:latin typeface="Malgun Gothic" panose="020B0503020000020004" pitchFamily="34" charset="-127"/>
                        <a:ea typeface="+mn-ea"/>
                      </a:endParaRPr>
                    </a:p>
                  </a:txBody>
                  <a:tcPr marL="99060" marR="99060" marT="46800" marB="46800" anchor="ctr"/>
                </a:tc>
                <a:tc hMerge="1">
                  <a:txBody>
                    <a:bodyPr/>
                    <a:lstStyle/>
                    <a:p>
                      <a:pPr latinLnBrk="0"/>
                      <a:endParaRPr lang="zh-CN" altLang="en-US" sz="1100" dirty="0"/>
                    </a:p>
                  </a:txBody>
                  <a:tcPr marL="99060" marR="99060" anchor="ctr"/>
                </a:tc>
              </a:tr>
              <a:tr h="238661">
                <a:tc vMerge="1">
                  <a:txBody>
                    <a:bodyPr/>
                    <a:lstStyle/>
                    <a:p>
                      <a:pPr marL="0" algn="ctr" defTabSz="914400" rtl="0" eaLnBrk="1" latinLnBrk="1" hangingPunct="1"/>
                      <a:endParaRPr lang="en-US" altLang="ko-KR" sz="1200" b="1" i="0" kern="1200" dirty="0" smtClean="0">
                        <a:solidFill>
                          <a:schemeClr val="tx1"/>
                        </a:solidFill>
                        <a:latin typeface="+mn-lt"/>
                        <a:ea typeface="+mn-ea"/>
                        <a:cs typeface="Arial" pitchFamily="34" charset="0"/>
                      </a:endParaRPr>
                    </a:p>
                  </a:txBody>
                  <a:tcPr marL="99060" marR="99060" anchor="ctr">
                    <a:solidFill>
                      <a:schemeClr val="tx2">
                        <a:lumMod val="20000"/>
                        <a:lumOff val="80000"/>
                      </a:schemeClr>
                    </a:solidFill>
                  </a:tcPr>
                </a:tc>
                <a:tc gridSpan="2">
                  <a:txBody>
                    <a:bodyPr/>
                    <a:lstStyle/>
                    <a:p>
                      <a:pPr marL="0" marR="0" lvl="0" indent="0" algn="l" defTabSz="914400" rtl="0" eaLnBrk="1" fontAlgn="auto" latinLnBrk="0" hangingPunct="1">
                        <a:lnSpc>
                          <a:spcPts val="1200"/>
                        </a:lnSpc>
                        <a:spcBef>
                          <a:spcPts val="0"/>
                        </a:spcBef>
                        <a:spcAft>
                          <a:spcPts val="0"/>
                        </a:spcAft>
                        <a:buClrTx/>
                        <a:buSzTx/>
                        <a:buFontTx/>
                        <a:buNone/>
                        <a:tabLst/>
                        <a:defRPr/>
                      </a:pPr>
                      <a:r>
                        <a:rPr lang="en-US" altLang="ko-KR" sz="1100" b="0" kern="1200" noProof="0" dirty="0" smtClean="0">
                          <a:solidFill>
                            <a:schemeClr val="tx1"/>
                          </a:solidFill>
                          <a:latin typeface="Malgun Gothic" panose="020B0503020000020004" pitchFamily="34" charset="-127"/>
                          <a:ea typeface="Malgun Gothic" panose="020B0503020000020004" pitchFamily="34" charset="-127"/>
                          <a:cs typeface="Arial" pitchFamily="34" charset="0"/>
                        </a:rPr>
                        <a:t>Advanced DNN model</a:t>
                      </a:r>
                    </a:p>
                  </a:txBody>
                  <a:tcPr marL="99060" marR="99060" marT="46800" marB="46800" anchor="ctr"/>
                </a:tc>
                <a:tc hMerge="1">
                  <a:txBody>
                    <a:bodyPr/>
                    <a:lstStyle/>
                    <a:p>
                      <a:endParaRPr lang="zh-CN" altLang="en-US"/>
                    </a:p>
                  </a:txBody>
                  <a:tcPr/>
                </a:tc>
                <a:tc gridSpan="3">
                  <a:txBody>
                    <a:bodyPr/>
                    <a:lstStyle/>
                    <a:p>
                      <a:pPr marL="171450" marR="0" lvl="0" indent="-171450" algn="l" defTabSz="914400" rtl="0" eaLnBrk="1" fontAlgn="auto" latinLnBrk="0" hangingPunct="1">
                        <a:lnSpc>
                          <a:spcPts val="1200"/>
                        </a:lnSpc>
                        <a:spcBef>
                          <a:spcPts val="0"/>
                        </a:spcBef>
                        <a:spcAft>
                          <a:spcPts val="0"/>
                        </a:spcAft>
                        <a:buClrTx/>
                        <a:buSzTx/>
                        <a:buFontTx/>
                        <a:buChar char="-"/>
                        <a:tabLst/>
                        <a:defRPr/>
                      </a:pPr>
                      <a:r>
                        <a:rPr kumimoji="0" lang="en-US" altLang="ko-KR" sz="1100" b="0" i="0" u="none" strike="noStrike" kern="1200" cap="none" spc="0" normalizeH="0" baseline="0" noProof="0" dirty="0" smtClean="0">
                          <a:ln>
                            <a:noFill/>
                          </a:ln>
                          <a:solidFill>
                            <a:prstClr val="black"/>
                          </a:solidFill>
                          <a:effectLst/>
                          <a:uLnTx/>
                          <a:uFillTx/>
                          <a:latin typeface="Malgun Gothic" panose="020B0503020000020004" pitchFamily="34" charset="-127"/>
                          <a:ea typeface="Malgun Gothic" panose="020B0503020000020004" pitchFamily="34" charset="-127"/>
                          <a:cs typeface="Arial" pitchFamily="34" charset="0"/>
                        </a:rPr>
                        <a:t>POLQA ↑0.15</a:t>
                      </a:r>
                    </a:p>
                  </a:txBody>
                  <a:tcPr marL="99060" marR="99060" marT="46800" marB="46800" anchor="ctr"/>
                </a:tc>
                <a:tc hMerge="1">
                  <a:txBody>
                    <a:bodyPr/>
                    <a:lstStyle/>
                    <a:p>
                      <a:endParaRPr lang="zh-CN" altLang="en-US"/>
                    </a:p>
                  </a:txBody>
                  <a:tcPr/>
                </a:tc>
                <a:tc hMerge="1">
                  <a:txBody>
                    <a:bodyPr/>
                    <a:lstStyle/>
                    <a:p>
                      <a:endParaRPr lang="zh-CN" altLang="en-US"/>
                    </a:p>
                  </a:txBody>
                  <a:tcPr/>
                </a:tc>
                <a:tc gridSpan="2">
                  <a:txBody>
                    <a:bodyPr/>
                    <a:lstStyle/>
                    <a:p>
                      <a:pPr>
                        <a:lnSpc>
                          <a:spcPts val="1200"/>
                        </a:lnSpc>
                      </a:pPr>
                      <a:endParaRPr lang="zh-CN" altLang="en-US" sz="1100">
                        <a:latin typeface="Malgun Gothic" panose="020B0503020000020004" pitchFamily="34" charset="-127"/>
                        <a:ea typeface="+mn-ea"/>
                      </a:endParaRPr>
                    </a:p>
                  </a:txBody>
                  <a:tcPr marL="99060" marR="99060" marT="46800" marB="46800"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ko-KR" altLang="en-US" sz="1100" b="0" kern="1200" dirty="0" smtClean="0">
                        <a:solidFill>
                          <a:schemeClr val="tx1"/>
                        </a:solidFill>
                        <a:latin typeface="+mn-lt"/>
                        <a:ea typeface="맑은 고딕" pitchFamily="50" charset="-127"/>
                        <a:cs typeface="Arial" pitchFamily="34" charset="0"/>
                      </a:endParaRPr>
                    </a:p>
                  </a:txBody>
                  <a:tcPr marL="99060" marR="99060" anchor="ctr"/>
                </a:tc>
              </a:tr>
              <a:tr h="682222">
                <a:tc vMerge="1">
                  <a:txBody>
                    <a:bodyPr/>
                    <a:lstStyle/>
                    <a:p>
                      <a:pPr marL="0" algn="ctr" defTabSz="914400" rtl="0" eaLnBrk="1" latinLnBrk="1" hangingPunct="1"/>
                      <a:endParaRPr lang="en-US" altLang="ko-KR" sz="1200" b="1" i="0" kern="1200" dirty="0" smtClean="0">
                        <a:solidFill>
                          <a:schemeClr val="tx1"/>
                        </a:solidFill>
                        <a:latin typeface="+mn-lt"/>
                        <a:ea typeface="+mn-ea"/>
                        <a:cs typeface="Arial" pitchFamily="34" charset="0"/>
                      </a:endParaRPr>
                    </a:p>
                  </a:txBody>
                  <a:tcPr marL="99060" marR="99060" anchor="ctr">
                    <a:solidFill>
                      <a:schemeClr val="tx2">
                        <a:lumMod val="20000"/>
                        <a:lumOff val="80000"/>
                      </a:schemeClr>
                    </a:solidFill>
                  </a:tcPr>
                </a:tc>
                <a:tc gridSpan="2">
                  <a:txBody>
                    <a:bodyPr/>
                    <a:lstStyle/>
                    <a:p>
                      <a:pPr marL="0" marR="0" lvl="0" indent="0" algn="l" defTabSz="914400" rtl="0" eaLnBrk="1" fontAlgn="auto" latinLnBrk="0" hangingPunct="1">
                        <a:lnSpc>
                          <a:spcPts val="1200"/>
                        </a:lnSpc>
                        <a:spcBef>
                          <a:spcPts val="0"/>
                        </a:spcBef>
                        <a:spcAft>
                          <a:spcPts val="0"/>
                        </a:spcAft>
                        <a:buClrTx/>
                        <a:buSzTx/>
                        <a:buFontTx/>
                        <a:buNone/>
                        <a:tabLst/>
                        <a:defRPr/>
                      </a:pPr>
                      <a:r>
                        <a:rPr kumimoji="0" lang="en-US" altLang="ko-KR" sz="1100" b="0" i="0" u="none" strike="noStrike" kern="1200" cap="none" spc="0" normalizeH="0" baseline="0" noProof="0" dirty="0" smtClean="0">
                          <a:ln>
                            <a:noFill/>
                          </a:ln>
                          <a:solidFill>
                            <a:prstClr val="black"/>
                          </a:solidFill>
                          <a:effectLst/>
                          <a:uLnTx/>
                          <a:uFillTx/>
                          <a:latin typeface="Malgun Gothic" panose="020B0503020000020004" pitchFamily="34" charset="-127"/>
                          <a:ea typeface="Malgun Gothic" panose="020B0503020000020004" pitchFamily="34" charset="-127"/>
                          <a:cs typeface="Arial" pitchFamily="34" charset="0"/>
                        </a:rPr>
                        <a:t>Noisy type classification code</a:t>
                      </a:r>
                    </a:p>
                  </a:txBody>
                  <a:tcPr marL="99060" marR="99060" marT="46800" marB="46800" anchor="ctr"/>
                </a:tc>
                <a:tc hMerge="1">
                  <a:txBody>
                    <a:bodyPr/>
                    <a:lstStyle/>
                    <a:p>
                      <a:endParaRPr lang="zh-CN" altLang="en-US"/>
                    </a:p>
                  </a:txBody>
                  <a:tcPr/>
                </a:tc>
                <a:tc gridSpan="3">
                  <a:txBody>
                    <a:bodyPr/>
                    <a:lstStyle/>
                    <a:p>
                      <a:pPr marL="171450" marR="0" lvl="0" indent="-171450" algn="l" defTabSz="914400" rtl="0" eaLnBrk="1" fontAlgn="auto" latinLnBrk="0" hangingPunct="1">
                        <a:lnSpc>
                          <a:spcPts val="1200"/>
                        </a:lnSpc>
                        <a:spcBef>
                          <a:spcPts val="0"/>
                        </a:spcBef>
                        <a:spcAft>
                          <a:spcPts val="0"/>
                        </a:spcAft>
                        <a:buClrTx/>
                        <a:buSzTx/>
                        <a:buFontTx/>
                        <a:buChar char="-"/>
                        <a:tabLst/>
                        <a:defRPr/>
                      </a:pPr>
                      <a:r>
                        <a:rPr kumimoji="0" lang="en-US" altLang="ko-KR" sz="1100" b="0" i="0" u="none" strike="noStrike" kern="1200" cap="none" spc="0" normalizeH="0" baseline="0" noProof="0" dirty="0" smtClean="0">
                          <a:ln>
                            <a:noFill/>
                          </a:ln>
                          <a:solidFill>
                            <a:prstClr val="black"/>
                          </a:solidFill>
                          <a:effectLst/>
                          <a:uLnTx/>
                          <a:uFillTx/>
                          <a:latin typeface="Malgun Gothic" panose="020B0503020000020004" pitchFamily="34" charset="-127"/>
                          <a:ea typeface="Malgun Gothic" panose="020B0503020000020004" pitchFamily="34" charset="-127"/>
                          <a:cs typeface="Arial" pitchFamily="34" charset="0"/>
                        </a:rPr>
                        <a:t>Types: Pink (most important), Car, Babble, Street</a:t>
                      </a:r>
                    </a:p>
                    <a:p>
                      <a:pPr marL="171450" marR="0" lvl="0" indent="-171450" algn="l" defTabSz="914400" rtl="0" eaLnBrk="1" fontAlgn="auto" latinLnBrk="0" hangingPunct="1">
                        <a:lnSpc>
                          <a:spcPts val="1200"/>
                        </a:lnSpc>
                        <a:spcBef>
                          <a:spcPts val="0"/>
                        </a:spcBef>
                        <a:spcAft>
                          <a:spcPts val="0"/>
                        </a:spcAft>
                        <a:buClrTx/>
                        <a:buSzTx/>
                        <a:buFontTx/>
                        <a:buChar char="-"/>
                        <a:tabLst/>
                        <a:defRPr/>
                      </a:pPr>
                      <a:r>
                        <a:rPr kumimoji="0" lang="en-US" altLang="ko-KR" sz="1100" b="0" i="0" u="none" strike="noStrike" kern="1200" cap="none" spc="0" normalizeH="0" baseline="0" noProof="0" dirty="0" smtClean="0">
                          <a:ln>
                            <a:noFill/>
                          </a:ln>
                          <a:solidFill>
                            <a:prstClr val="black"/>
                          </a:solidFill>
                          <a:effectLst/>
                          <a:uLnTx/>
                          <a:uFillTx/>
                          <a:latin typeface="Malgun Gothic" panose="020B0503020000020004" pitchFamily="34" charset="-127"/>
                          <a:ea typeface="Malgun Gothic" panose="020B0503020000020004" pitchFamily="34" charset="-127"/>
                          <a:cs typeface="Arial" pitchFamily="34" charset="0"/>
                        </a:rPr>
                        <a:t>MPPS &lt; 10</a:t>
                      </a:r>
                    </a:p>
                    <a:p>
                      <a:pPr marL="171450" marR="0" lvl="0" indent="-171450" algn="l" defTabSz="914400" rtl="0" eaLnBrk="1" fontAlgn="auto" latinLnBrk="0" hangingPunct="1">
                        <a:lnSpc>
                          <a:spcPts val="1200"/>
                        </a:lnSpc>
                        <a:spcBef>
                          <a:spcPts val="0"/>
                        </a:spcBef>
                        <a:spcAft>
                          <a:spcPts val="0"/>
                        </a:spcAft>
                        <a:buClrTx/>
                        <a:buSzTx/>
                        <a:buFontTx/>
                        <a:buChar char="-"/>
                        <a:tabLst/>
                        <a:defRPr/>
                      </a:pPr>
                      <a:r>
                        <a:rPr kumimoji="0" lang="en-US" altLang="ko-KR" sz="1100" b="0" i="0" u="none" strike="noStrike" kern="1200" cap="none" spc="0" normalizeH="0" baseline="0" noProof="0" dirty="0" smtClean="0">
                          <a:ln>
                            <a:noFill/>
                          </a:ln>
                          <a:solidFill>
                            <a:prstClr val="black"/>
                          </a:solidFill>
                          <a:effectLst/>
                          <a:uLnTx/>
                          <a:uFillTx/>
                          <a:latin typeface="Malgun Gothic" panose="020B0503020000020004" pitchFamily="34" charset="-127"/>
                          <a:ea typeface="Malgun Gothic" panose="020B0503020000020004" pitchFamily="34" charset="-127"/>
                          <a:cs typeface="Arial" pitchFamily="34" charset="0"/>
                        </a:rPr>
                        <a:t>Detection time &lt; 1 sec</a:t>
                      </a:r>
                    </a:p>
                  </a:txBody>
                  <a:tcPr marL="99060" marR="99060" marT="46800" marB="46800" anchor="ctr"/>
                </a:tc>
                <a:tc hMerge="1">
                  <a:txBody>
                    <a:bodyPr/>
                    <a:lstStyle/>
                    <a:p>
                      <a:endParaRPr lang="zh-CN" altLang="en-US"/>
                    </a:p>
                  </a:txBody>
                  <a:tcPr/>
                </a:tc>
                <a:tc hMerge="1">
                  <a:txBody>
                    <a:bodyPr/>
                    <a:lstStyle/>
                    <a:p>
                      <a:endParaRPr lang="zh-CN" altLang="en-US"/>
                    </a:p>
                  </a:txBody>
                  <a:tcPr/>
                </a:tc>
                <a:tc gridSpan="2">
                  <a:txBody>
                    <a:bodyPr/>
                    <a:lstStyle/>
                    <a:p>
                      <a:pPr>
                        <a:lnSpc>
                          <a:spcPts val="1200"/>
                        </a:lnSpc>
                      </a:pPr>
                      <a:r>
                        <a:rPr lang="en-US" altLang="zh-CN" sz="1100" dirty="0" smtClean="0">
                          <a:latin typeface="Malgun Gothic" panose="020B0503020000020004" pitchFamily="34" charset="-127"/>
                          <a:ea typeface="Malgun Gothic" panose="020B0503020000020004" pitchFamily="34" charset="-127"/>
                        </a:rPr>
                        <a:t>Including NB, WB, SWB, If possible, all process would be processed in just NB by down sampling to NB</a:t>
                      </a:r>
                      <a:endParaRPr lang="zh-CN" altLang="en-US" sz="1100" dirty="0">
                        <a:latin typeface="Malgun Gothic" panose="020B0503020000020004" pitchFamily="34" charset="-127"/>
                        <a:ea typeface="+mn-ea"/>
                      </a:endParaRPr>
                    </a:p>
                  </a:txBody>
                  <a:tcPr marL="99060" marR="99060" marT="46800" marB="46800" anchor="ctr"/>
                </a:tc>
                <a:tc hMerge="1">
                  <a:txBody>
                    <a:bodyPr/>
                    <a:lstStyle/>
                    <a:p>
                      <a:endParaRPr lang="zh-CN" altLang="en-US" sz="1100" dirty="0"/>
                    </a:p>
                  </a:txBody>
                  <a:tcPr marL="99060" marR="99060" anchor="ctr"/>
                </a:tc>
              </a:tr>
              <a:tr h="238661">
                <a:tc vMerge="1">
                  <a:txBody>
                    <a:bodyPr/>
                    <a:lstStyle/>
                    <a:p>
                      <a:pPr marL="0" algn="ctr" defTabSz="914400" rtl="0" eaLnBrk="1" latinLnBrk="1" hangingPunct="1"/>
                      <a:endParaRPr lang="en-US" altLang="ko-KR" sz="1200" b="1" i="0" kern="1200" dirty="0" smtClean="0">
                        <a:solidFill>
                          <a:schemeClr val="tx1"/>
                        </a:solidFill>
                        <a:latin typeface="+mn-lt"/>
                        <a:ea typeface="+mn-ea"/>
                        <a:cs typeface="Arial" pitchFamily="34" charset="0"/>
                      </a:endParaRPr>
                    </a:p>
                  </a:txBody>
                  <a:tcPr marL="99060" marR="99060" anchor="ctr">
                    <a:solidFill>
                      <a:schemeClr val="tx2">
                        <a:lumMod val="20000"/>
                        <a:lumOff val="80000"/>
                      </a:schemeClr>
                    </a:solidFill>
                  </a:tcPr>
                </a:tc>
                <a:tc gridSpan="2">
                  <a:txBody>
                    <a:bodyPr/>
                    <a:lstStyle/>
                    <a:p>
                      <a:pPr marL="0" marR="0" lvl="0" indent="0" algn="l" defTabSz="914400" rtl="0" eaLnBrk="1" fontAlgn="auto" latinLnBrk="0" hangingPunct="1">
                        <a:lnSpc>
                          <a:spcPts val="1200"/>
                        </a:lnSpc>
                        <a:spcBef>
                          <a:spcPts val="0"/>
                        </a:spcBef>
                        <a:spcAft>
                          <a:spcPts val="0"/>
                        </a:spcAft>
                        <a:buClrTx/>
                        <a:buSzTx/>
                        <a:buFontTx/>
                        <a:buNone/>
                        <a:tabLst/>
                        <a:defRPr/>
                      </a:pPr>
                      <a:r>
                        <a:rPr kumimoji="0" lang="en-US" altLang="ko-KR" sz="1100" b="0" i="0" u="none" strike="noStrike" kern="1200" cap="none" spc="0" normalizeH="0" baseline="0" noProof="0" dirty="0" smtClean="0">
                          <a:ln>
                            <a:noFill/>
                          </a:ln>
                          <a:solidFill>
                            <a:prstClr val="black"/>
                          </a:solidFill>
                          <a:effectLst/>
                          <a:uLnTx/>
                          <a:uFillTx/>
                          <a:latin typeface="Malgun Gothic" panose="020B0503020000020004" pitchFamily="34" charset="-127"/>
                          <a:ea typeface="Malgun Gothic" panose="020B0503020000020004" pitchFamily="34" charset="-127"/>
                          <a:cs typeface="Arial" pitchFamily="34" charset="0"/>
                        </a:rPr>
                        <a:t>Wind noise reduction code </a:t>
                      </a:r>
                    </a:p>
                  </a:txBody>
                  <a:tcPr marL="99060" marR="99060" marT="46800" marB="46800" anchor="ctr"/>
                </a:tc>
                <a:tc hMerge="1">
                  <a:txBody>
                    <a:bodyPr/>
                    <a:lstStyle/>
                    <a:p>
                      <a:endParaRPr lang="zh-CN" altLang="en-US"/>
                    </a:p>
                  </a:txBody>
                  <a:tcPr/>
                </a:tc>
                <a:tc gridSpan="3">
                  <a:txBody>
                    <a:bodyPr/>
                    <a:lstStyle/>
                    <a:p>
                      <a:pPr marL="171450" marR="0" lvl="0" indent="-171450" algn="l" defTabSz="914400" rtl="0" eaLnBrk="1" fontAlgn="auto" latinLnBrk="0" hangingPunct="1">
                        <a:lnSpc>
                          <a:spcPts val="1200"/>
                        </a:lnSpc>
                        <a:spcBef>
                          <a:spcPts val="0"/>
                        </a:spcBef>
                        <a:spcAft>
                          <a:spcPts val="0"/>
                        </a:spcAft>
                        <a:buClrTx/>
                        <a:buSzTx/>
                        <a:buFontTx/>
                        <a:buChar char="-"/>
                        <a:tabLst/>
                        <a:defRPr/>
                      </a:pPr>
                      <a:r>
                        <a:rPr kumimoji="0" lang="en-US" altLang="ko-KR" sz="1100" b="0" i="0" u="none" strike="noStrike" kern="1200" cap="none" spc="0" normalizeH="0" baseline="0" noProof="0" dirty="0" smtClean="0">
                          <a:ln>
                            <a:noFill/>
                          </a:ln>
                          <a:solidFill>
                            <a:prstClr val="black"/>
                          </a:solidFill>
                          <a:effectLst/>
                          <a:uLnTx/>
                          <a:uFillTx/>
                          <a:latin typeface="Malgun Gothic" panose="020B0503020000020004" pitchFamily="34" charset="-127"/>
                          <a:ea typeface="Malgun Gothic" panose="020B0503020000020004" pitchFamily="34" charset="-127"/>
                          <a:cs typeface="Arial" pitchFamily="34" charset="0"/>
                        </a:rPr>
                        <a:t>SNRI &gt; 10dB, MPPS &lt; 20</a:t>
                      </a:r>
                    </a:p>
                  </a:txBody>
                  <a:tcPr marL="99060" marR="99060" marT="46800" marB="46800" anchor="ctr"/>
                </a:tc>
                <a:tc hMerge="1">
                  <a:txBody>
                    <a:bodyPr/>
                    <a:lstStyle/>
                    <a:p>
                      <a:endParaRPr lang="zh-CN" altLang="en-US"/>
                    </a:p>
                  </a:txBody>
                  <a:tcPr/>
                </a:tc>
                <a:tc hMerge="1">
                  <a:txBody>
                    <a:bodyPr/>
                    <a:lstStyle/>
                    <a:p>
                      <a:endParaRPr lang="zh-CN" altLang="en-US"/>
                    </a:p>
                  </a:txBody>
                  <a:tcPr/>
                </a:tc>
                <a:tc gridSpan="2">
                  <a:txBody>
                    <a:bodyPr/>
                    <a:lstStyle/>
                    <a:p>
                      <a:pPr>
                        <a:lnSpc>
                          <a:spcPts val="1200"/>
                        </a:lnSpc>
                      </a:pPr>
                      <a:endParaRPr lang="zh-CN" altLang="en-US" sz="1100" dirty="0">
                        <a:latin typeface="Malgun Gothic" panose="020B0503020000020004" pitchFamily="34" charset="-127"/>
                        <a:ea typeface="+mn-ea"/>
                      </a:endParaRPr>
                    </a:p>
                  </a:txBody>
                  <a:tcPr marL="99060" marR="99060" marT="46800" marB="46800" anchor="ctr"/>
                </a:tc>
                <a:tc hMerge="1">
                  <a:txBody>
                    <a:bodyPr/>
                    <a:lstStyle/>
                    <a:p>
                      <a:endParaRPr lang="zh-CN" altLang="en-US"/>
                    </a:p>
                  </a:txBody>
                  <a:tcPr marL="99060" marR="99060" anchor="ctr"/>
                </a:tc>
              </a:tr>
              <a:tr h="238661">
                <a:tc vMerge="1">
                  <a:txBody>
                    <a:bodyPr/>
                    <a:lstStyle/>
                    <a:p>
                      <a:pPr marL="0" algn="ctr" defTabSz="914400" rtl="0" eaLnBrk="1" latinLnBrk="1" hangingPunct="1"/>
                      <a:endParaRPr lang="en-US" altLang="ko-KR" sz="1200" b="1" i="0" kern="1200" dirty="0" smtClean="0">
                        <a:solidFill>
                          <a:schemeClr val="tx1"/>
                        </a:solidFill>
                        <a:latin typeface="+mn-lt"/>
                        <a:ea typeface="+mn-ea"/>
                        <a:cs typeface="Arial" pitchFamily="34" charset="0"/>
                      </a:endParaRPr>
                    </a:p>
                  </a:txBody>
                  <a:tcPr marL="99060" marR="99060" anchor="ctr">
                    <a:solidFill>
                      <a:schemeClr val="tx2">
                        <a:lumMod val="20000"/>
                        <a:lumOff val="80000"/>
                      </a:schemeClr>
                    </a:solidFill>
                  </a:tcPr>
                </a:tc>
                <a:tc gridSpan="2">
                  <a:txBody>
                    <a:bodyPr/>
                    <a:lstStyle/>
                    <a:p>
                      <a:pPr marL="0" marR="0" lvl="0" indent="0" algn="l" defTabSz="914400" rtl="0" eaLnBrk="1" fontAlgn="auto" latinLnBrk="0" hangingPunct="1">
                        <a:lnSpc>
                          <a:spcPts val="1200"/>
                        </a:lnSpc>
                        <a:spcBef>
                          <a:spcPts val="0"/>
                        </a:spcBef>
                        <a:spcAft>
                          <a:spcPts val="0"/>
                        </a:spcAft>
                        <a:buClrTx/>
                        <a:buSzTx/>
                        <a:buFontTx/>
                        <a:buNone/>
                        <a:tabLst/>
                        <a:defRPr/>
                      </a:pPr>
                      <a:r>
                        <a:rPr kumimoji="0" lang="en-US" altLang="ko-KR" sz="1100" b="0" i="0" u="none" strike="noStrike" kern="1200" cap="none" spc="0" normalizeH="0" baseline="0" noProof="0" dirty="0" smtClean="0">
                          <a:ln>
                            <a:noFill/>
                          </a:ln>
                          <a:solidFill>
                            <a:srgbClr val="0000FF"/>
                          </a:solidFill>
                          <a:effectLst/>
                          <a:uLnTx/>
                          <a:uFillTx/>
                          <a:latin typeface="Malgun Gothic" panose="020B0503020000020004" pitchFamily="34" charset="-127"/>
                          <a:ea typeface="Malgun Gothic" panose="020B0503020000020004" pitchFamily="34" charset="-127"/>
                          <a:cs typeface="Arial" pitchFamily="34" charset="0"/>
                        </a:rPr>
                        <a:t>Speech distortion recovery</a:t>
                      </a:r>
                    </a:p>
                  </a:txBody>
                  <a:tcPr marL="99060" marR="99060" marT="46800" marB="46800" anchor="ctr"/>
                </a:tc>
                <a:tc hMerge="1">
                  <a:txBody>
                    <a:bodyPr/>
                    <a:lstStyle/>
                    <a:p>
                      <a:endParaRPr lang="zh-CN" altLang="en-US"/>
                    </a:p>
                  </a:txBody>
                  <a:tcPr/>
                </a:tc>
                <a:tc gridSpan="3">
                  <a:txBody>
                    <a:bodyPr/>
                    <a:lstStyle/>
                    <a:p>
                      <a:pPr marL="171450" marR="0" lvl="0" indent="-171450" algn="l" defTabSz="914400" rtl="0" eaLnBrk="1" fontAlgn="auto" latinLnBrk="0" hangingPunct="1">
                        <a:lnSpc>
                          <a:spcPts val="1200"/>
                        </a:lnSpc>
                        <a:spcBef>
                          <a:spcPts val="0"/>
                        </a:spcBef>
                        <a:spcAft>
                          <a:spcPts val="0"/>
                        </a:spcAft>
                        <a:buClrTx/>
                        <a:buSzTx/>
                        <a:buFontTx/>
                        <a:buChar char="-"/>
                        <a:tabLst/>
                        <a:defRPr/>
                      </a:pPr>
                      <a:r>
                        <a:rPr kumimoji="0" lang="en-US" altLang="ko-KR" sz="1100" b="0" i="0" u="none" strike="noStrike" kern="1200" cap="none" spc="0" normalizeH="0" baseline="0" noProof="0" dirty="0" smtClean="0">
                          <a:ln>
                            <a:noFill/>
                          </a:ln>
                          <a:solidFill>
                            <a:srgbClr val="0000FF"/>
                          </a:solidFill>
                          <a:effectLst/>
                          <a:uLnTx/>
                          <a:uFillTx/>
                          <a:latin typeface="Malgun Gothic" panose="020B0503020000020004" pitchFamily="34" charset="-127"/>
                          <a:ea typeface="Malgun Gothic" panose="020B0503020000020004" pitchFamily="34" charset="-127"/>
                          <a:cs typeface="Arial" pitchFamily="34" charset="0"/>
                        </a:rPr>
                        <a:t>No target spec.</a:t>
                      </a:r>
                    </a:p>
                  </a:txBody>
                  <a:tcPr marL="99060" marR="99060" marT="46800" marB="46800" anchor="ctr"/>
                </a:tc>
                <a:tc hMerge="1">
                  <a:txBody>
                    <a:bodyPr/>
                    <a:lstStyle/>
                    <a:p>
                      <a:endParaRPr lang="zh-CN" altLang="en-US"/>
                    </a:p>
                  </a:txBody>
                  <a:tcPr/>
                </a:tc>
                <a:tc hMerge="1">
                  <a:txBody>
                    <a:bodyPr/>
                    <a:lstStyle/>
                    <a:p>
                      <a:endParaRPr lang="zh-CN" altLang="en-US"/>
                    </a:p>
                  </a:txBody>
                  <a:tcPr/>
                </a:tc>
                <a:tc gridSpan="2">
                  <a:txBody>
                    <a:bodyPr/>
                    <a:lstStyle/>
                    <a:p>
                      <a:pPr latinLnBrk="0">
                        <a:lnSpc>
                          <a:spcPts val="1200"/>
                        </a:lnSpc>
                      </a:pPr>
                      <a:r>
                        <a:rPr lang="en-US" altLang="zh-CN" sz="1100" dirty="0" smtClean="0">
                          <a:latin typeface="Malgun Gothic" panose="020B0503020000020004" pitchFamily="34" charset="-127"/>
                          <a:ea typeface="Malgun Gothic" panose="020B0503020000020004" pitchFamily="34" charset="-127"/>
                        </a:rPr>
                        <a:t>Prepare for the future</a:t>
                      </a:r>
                      <a:endParaRPr lang="zh-CN" altLang="en-US" sz="1100" dirty="0">
                        <a:latin typeface="Malgun Gothic" panose="020B0503020000020004" pitchFamily="34" charset="-127"/>
                        <a:ea typeface="+mn-ea"/>
                      </a:endParaRPr>
                    </a:p>
                  </a:txBody>
                  <a:tcPr marL="99060" marR="99060" marT="46800" marB="46800" anchor="ctr"/>
                </a:tc>
                <a:tc hMerge="1">
                  <a:txBody>
                    <a:bodyPr/>
                    <a:lstStyle/>
                    <a:p>
                      <a:pPr latinLnBrk="0"/>
                      <a:endParaRPr lang="zh-CN" altLang="en-US" sz="1100" dirty="0"/>
                    </a:p>
                  </a:txBody>
                  <a:tcPr marL="99060" marR="99060" anchor="ctr"/>
                </a:tc>
              </a:tr>
              <a:tr h="266136">
                <a:tc>
                  <a:txBody>
                    <a:bodyPr/>
                    <a:lstStyle/>
                    <a:p>
                      <a:pPr marL="0" algn="ctr" defTabSz="914400" rtl="0" eaLnBrk="1" latinLnBrk="1" hangingPunct="1"/>
                      <a:r>
                        <a:rPr lang="en-US" altLang="ko-KR" sz="1200" b="1" kern="1200" dirty="0" smtClean="0">
                          <a:solidFill>
                            <a:schemeClr val="dk1"/>
                          </a:solidFill>
                          <a:latin typeface="Malgun Gothic" panose="020B0503020000020004" pitchFamily="34" charset="-127"/>
                          <a:ea typeface="Malgun Gothic" panose="020B0503020000020004" pitchFamily="34" charset="-127"/>
                          <a:cs typeface="Arial" pitchFamily="34" charset="0"/>
                        </a:rPr>
                        <a:t>Outsourcing</a:t>
                      </a:r>
                    </a:p>
                  </a:txBody>
                  <a:tcPr marL="99060" marR="99060" anchor="ctr">
                    <a:solidFill>
                      <a:schemeClr val="tx2">
                        <a:lumMod val="20000"/>
                        <a:lumOff val="80000"/>
                      </a:schemeClr>
                    </a:solidFill>
                  </a:tcPr>
                </a:tc>
                <a:tc gridSpan="7">
                  <a:txBody>
                    <a:bodyPr/>
                    <a:lstStyle/>
                    <a:p>
                      <a:pPr marL="0" algn="l" defTabSz="914400" rtl="0" eaLnBrk="1" latinLnBrk="1" hangingPunct="1">
                        <a:buFont typeface="Wingdings" pitchFamily="2" charset="2"/>
                        <a:buNone/>
                      </a:pPr>
                      <a:r>
                        <a:rPr lang="en-US" altLang="ko-KR" sz="1200" b="0" kern="1200" dirty="0" smtClean="0">
                          <a:solidFill>
                            <a:schemeClr val="tx1"/>
                          </a:solidFill>
                          <a:latin typeface="Malgun Gothic" panose="020B0503020000020004" pitchFamily="34" charset="-127"/>
                          <a:ea typeface="Malgun Gothic" panose="020B0503020000020004" pitchFamily="34" charset="-127"/>
                          <a:cs typeface="Arial" pitchFamily="34" charset="0"/>
                        </a:rPr>
                        <a:t>N/A</a:t>
                      </a:r>
                      <a:endParaRPr lang="ko-KR" altLang="en-US" sz="1200" b="0" kern="1200" dirty="0">
                        <a:solidFill>
                          <a:schemeClr val="tx1"/>
                        </a:solidFill>
                        <a:latin typeface="Malgun Gothic" panose="020B0503020000020004" pitchFamily="34" charset="-127"/>
                        <a:ea typeface="Malgun Gothic" panose="020B0503020000020004" pitchFamily="34" charset="-127"/>
                        <a:cs typeface="Arial" pitchFamily="34" charset="0"/>
                      </a:endParaRPr>
                    </a:p>
                  </a:txBody>
                  <a:tcPr marL="99060" marR="99060" anchor="ctr">
                    <a:solidFill>
                      <a:schemeClr val="bg1"/>
                    </a:solidFill>
                  </a:tcPr>
                </a:tc>
                <a:tc hMerge="1">
                  <a:txBody>
                    <a:bodyPr/>
                    <a:lstStyle/>
                    <a:p>
                      <a:pPr latinLnBrk="1"/>
                      <a:endParaRPr lang="ko-KR" altLang="en-US" sz="1200" dirty="0"/>
                    </a:p>
                  </a:txBody>
                  <a:tcPr>
                    <a:solidFill>
                      <a:schemeClr val="tx2">
                        <a:lumMod val="20000"/>
                        <a:lumOff val="80000"/>
                      </a:schemeClr>
                    </a:solidFill>
                  </a:tcPr>
                </a:tc>
                <a:tc hMerge="1">
                  <a:txBody>
                    <a:bodyPr/>
                    <a:lstStyle/>
                    <a:p>
                      <a:pPr latinLnBrk="1"/>
                      <a:endParaRPr lang="ko-KR" altLang="en-US"/>
                    </a:p>
                  </a:txBody>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hMerge="1">
                  <a:txBody>
                    <a:bodyPr/>
                    <a:lstStyle/>
                    <a:p>
                      <a:endParaRPr lang="zh-CN" altLang="en-US"/>
                    </a:p>
                  </a:txBody>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r>
            </a:tbl>
          </a:graphicData>
        </a:graphic>
      </p:graphicFrame>
    </p:spTree>
    <p:extLst>
      <p:ext uri="{BB962C8B-B14F-4D97-AF65-F5344CB8AC3E}">
        <p14:creationId xmlns:p14="http://schemas.microsoft.com/office/powerpoint/2010/main" val="3431591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표 3"/>
          <p:cNvGraphicFramePr>
            <a:graphicFrameLocks noGrp="1"/>
          </p:cNvGraphicFramePr>
          <p:nvPr>
            <p:extLst>
              <p:ext uri="{D42A27DB-BD31-4B8C-83A1-F6EECF244321}">
                <p14:modId xmlns:p14="http://schemas.microsoft.com/office/powerpoint/2010/main" val="3070493836"/>
              </p:ext>
            </p:extLst>
          </p:nvPr>
        </p:nvGraphicFramePr>
        <p:xfrm>
          <a:off x="179512" y="764704"/>
          <a:ext cx="8712968" cy="3723750"/>
        </p:xfrm>
        <a:graphic>
          <a:graphicData uri="http://schemas.openxmlformats.org/drawingml/2006/table">
            <a:tbl>
              <a:tblPr firstRow="1" bandRow="1">
                <a:tableStyleId>{5940675A-B579-460E-94D1-54222C63F5DA}</a:tableStyleId>
              </a:tblPr>
              <a:tblGrid>
                <a:gridCol w="1089121"/>
                <a:gridCol w="1089121"/>
                <a:gridCol w="1089121"/>
                <a:gridCol w="1089121"/>
                <a:gridCol w="1089121"/>
                <a:gridCol w="1089121"/>
                <a:gridCol w="1089121"/>
                <a:gridCol w="1089121"/>
              </a:tblGrid>
              <a:tr h="144016">
                <a:tc>
                  <a:txBody>
                    <a:bodyPr/>
                    <a:lstStyle/>
                    <a:p>
                      <a:pPr algn="ctr" latinLnBrk="1"/>
                      <a:r>
                        <a:rPr lang="en-US" altLang="ko-KR" sz="800" dirty="0" smtClean="0"/>
                        <a:t>Topic/month</a:t>
                      </a:r>
                      <a:endParaRPr lang="ko-KR" altLang="en-US" sz="800" dirty="0"/>
                    </a:p>
                  </a:txBody>
                  <a:tcPr anchor="ctr">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latinLnBrk="1"/>
                      <a:r>
                        <a:rPr lang="en-US" altLang="ko-KR" sz="800" dirty="0" smtClean="0"/>
                        <a:t>4</a:t>
                      </a:r>
                      <a:endParaRPr lang="ko-KR"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latinLnBrk="1"/>
                      <a:r>
                        <a:rPr lang="en-US" altLang="ko-KR" sz="800" dirty="0" smtClean="0"/>
                        <a:t>5</a:t>
                      </a:r>
                      <a:endParaRPr lang="ko-KR"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latinLnBrk="1"/>
                      <a:r>
                        <a:rPr lang="en-US" altLang="ko-KR" sz="800" dirty="0" smtClean="0"/>
                        <a:t>6</a:t>
                      </a:r>
                      <a:endParaRPr lang="ko-KR"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latinLnBrk="1"/>
                      <a:r>
                        <a:rPr lang="en-US" altLang="ko-KR" sz="800" dirty="0" smtClean="0"/>
                        <a:t>7</a:t>
                      </a:r>
                      <a:endParaRPr lang="ko-KR"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latinLnBrk="1"/>
                      <a:r>
                        <a:rPr lang="en-US" altLang="ko-KR" sz="800" dirty="0" smtClean="0"/>
                        <a:t>8</a:t>
                      </a:r>
                      <a:endParaRPr lang="ko-KR"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latinLnBrk="1"/>
                      <a:r>
                        <a:rPr lang="en-US" altLang="ko-KR" sz="800" dirty="0" smtClean="0"/>
                        <a:t>9</a:t>
                      </a:r>
                      <a:endParaRPr lang="ko-KR"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latinLnBrk="1"/>
                      <a:r>
                        <a:rPr lang="en-US" altLang="ko-KR" sz="800" dirty="0" smtClean="0"/>
                        <a:t>10</a:t>
                      </a:r>
                      <a:endParaRPr lang="ko-KR" altLang="en-US" sz="800" dirty="0"/>
                    </a:p>
                  </a:txBody>
                  <a:tcPr anchor="ctr">
                    <a:lnL w="6350" cap="flat" cmpd="sng" algn="ctr">
                      <a:solidFill>
                        <a:schemeClr val="tx1"/>
                      </a:solidFill>
                      <a:prstDash val="solid"/>
                      <a:round/>
                      <a:headEnd type="none" w="med" len="med"/>
                      <a:tailEnd type="none" w="med" len="med"/>
                    </a:lnL>
                    <a:lnB w="6350" cap="flat" cmpd="sng" algn="ctr">
                      <a:solidFill>
                        <a:schemeClr val="tx1"/>
                      </a:solidFill>
                      <a:prstDash val="solid"/>
                      <a:round/>
                      <a:headEnd type="none" w="med" len="med"/>
                      <a:tailEnd type="none" w="med" len="med"/>
                    </a:lnB>
                  </a:tcPr>
                </a:tc>
              </a:tr>
              <a:tr h="1170130">
                <a:tc>
                  <a:txBody>
                    <a:bodyPr/>
                    <a:lstStyle/>
                    <a:p>
                      <a:pPr algn="ctr" latinLnBrk="1"/>
                      <a:r>
                        <a:rPr lang="en-US" altLang="ko-KR" sz="800" dirty="0" smtClean="0"/>
                        <a:t>DNN-based </a:t>
                      </a:r>
                    </a:p>
                    <a:p>
                      <a:pPr algn="ctr" latinLnBrk="1"/>
                      <a:r>
                        <a:rPr lang="en-US" altLang="ko-KR" sz="800" dirty="0" smtClean="0"/>
                        <a:t>speech restoration</a:t>
                      </a:r>
                      <a:endParaRPr lang="ko-KR" altLang="en-US" sz="800" dirty="0"/>
                    </a:p>
                  </a:txBody>
                  <a:tcPr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r>
                        <a:rPr lang="en-US" altLang="ko-KR" sz="800" dirty="0" smtClean="0"/>
                        <a:t>Familiar with Current DNN</a:t>
                      </a:r>
                      <a:r>
                        <a:rPr lang="en-US" altLang="ko-KR" sz="800" baseline="0" dirty="0" smtClean="0"/>
                        <a:t> system</a:t>
                      </a:r>
                    </a:p>
                    <a:p>
                      <a:pPr marL="0" indent="0" algn="l" latinLnBrk="1">
                        <a:buFont typeface="Arial" panose="020B0604020202020204" pitchFamily="34" charset="0"/>
                        <a:buNone/>
                      </a:pPr>
                      <a:endParaRPr lang="en-US" altLang="ko-KR" sz="800" dirty="0" smtClean="0"/>
                    </a:p>
                    <a:p>
                      <a:pPr marL="0" indent="0" algn="l" latinLnBrk="1">
                        <a:buFont typeface="Arial" panose="020B0604020202020204" pitchFamily="34" charset="0"/>
                        <a:buNone/>
                      </a:pPr>
                      <a:endParaRPr lang="en-US" altLang="ko-KR" sz="800" dirty="0" smtClean="0"/>
                    </a:p>
                    <a:p>
                      <a:pPr marL="0" indent="0" algn="l" latinLnBrk="1">
                        <a:buFont typeface="Arial" panose="020B0604020202020204" pitchFamily="34" charset="0"/>
                        <a:buNone/>
                      </a:pPr>
                      <a:endParaRPr lang="en-US" altLang="ko-KR" sz="800" dirty="0" smtClean="0"/>
                    </a:p>
                    <a:p>
                      <a:pPr marL="0" indent="0" algn="l" latinLnBrk="1">
                        <a:buFont typeface="Arial" panose="020B0604020202020204" pitchFamily="34" charset="0"/>
                        <a:buNone/>
                      </a:pPr>
                      <a:r>
                        <a:rPr lang="en-US" altLang="ko-KR" sz="800" dirty="0" smtClean="0"/>
                        <a:t>Make</a:t>
                      </a:r>
                      <a:r>
                        <a:rPr lang="en-US" altLang="ko-KR" sz="800" baseline="0" dirty="0" smtClean="0"/>
                        <a:t> Database for restoration</a:t>
                      </a: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en-US" altLang="ko-KR" sz="800" dirty="0" smtClean="0"/>
                    </a:p>
                    <a:p>
                      <a:pPr marL="0" indent="0" algn="l" latinLnBrk="1">
                        <a:buFont typeface="Arial" panose="020B0604020202020204" pitchFamily="34" charset="0"/>
                        <a:buNone/>
                      </a:pPr>
                      <a:endParaRPr lang="en-US" altLang="ko-KR" sz="800" dirty="0" smtClean="0"/>
                    </a:p>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1170130">
                <a:tc>
                  <a:txBody>
                    <a:bodyPr/>
                    <a:lstStyle/>
                    <a:p>
                      <a:pPr algn="ctr" latinLnBrk="1"/>
                      <a:r>
                        <a:rPr lang="en-US" altLang="ko-KR" sz="800" dirty="0" err="1" smtClean="0"/>
                        <a:t>SolomonVoice</a:t>
                      </a:r>
                      <a:r>
                        <a:rPr lang="en-US" altLang="ko-KR" sz="800" baseline="0" dirty="0" smtClean="0"/>
                        <a:t> 1mic</a:t>
                      </a:r>
                      <a:endParaRPr lang="ko-KR" altLang="en-US" sz="800" dirty="0"/>
                    </a:p>
                  </a:txBody>
                  <a:tcPr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1170130">
                <a:tc>
                  <a:txBody>
                    <a:bodyPr/>
                    <a:lstStyle/>
                    <a:p>
                      <a:pPr algn="ctr" latinLnBrk="1"/>
                      <a:r>
                        <a:rPr lang="en-US" altLang="ko-KR" sz="800" dirty="0" err="1" smtClean="0"/>
                        <a:t>SolomonVoice</a:t>
                      </a:r>
                      <a:r>
                        <a:rPr lang="en-US" altLang="ko-KR" sz="800" dirty="0" smtClean="0"/>
                        <a:t> 2mic</a:t>
                      </a:r>
                      <a:endParaRPr lang="ko-KR" altLang="en-US" sz="800" dirty="0"/>
                    </a:p>
                  </a:txBody>
                  <a:tcPr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tcPr>
                </a:tc>
              </a:tr>
            </a:tbl>
          </a:graphicData>
        </a:graphic>
      </p:graphicFrame>
      <p:sp>
        <p:nvSpPr>
          <p:cNvPr id="5" name="TextBox 4"/>
          <p:cNvSpPr txBox="1"/>
          <p:nvPr/>
        </p:nvSpPr>
        <p:spPr>
          <a:xfrm>
            <a:off x="5652120" y="345867"/>
            <a:ext cx="3240360" cy="338554"/>
          </a:xfrm>
          <a:prstGeom prst="rect">
            <a:avLst/>
          </a:prstGeom>
          <a:noFill/>
        </p:spPr>
        <p:txBody>
          <a:bodyPr wrap="square" rtlCol="0">
            <a:spAutoFit/>
          </a:bodyPr>
          <a:lstStyle/>
          <a:p>
            <a:pPr algn="r"/>
            <a:r>
              <a:rPr lang="en-US" altLang="ko-KR" sz="800" dirty="0" smtClean="0"/>
              <a:t>2018, work plan</a:t>
            </a:r>
          </a:p>
          <a:p>
            <a:pPr algn="r"/>
            <a:r>
              <a:rPr lang="en-US" altLang="ko-KR" sz="800" dirty="0" smtClean="0"/>
              <a:t>KQH : </a:t>
            </a:r>
            <a:r>
              <a:rPr lang="en-US" altLang="ko-KR" sz="800" dirty="0" err="1" smtClean="0"/>
              <a:t>Jaemo</a:t>
            </a:r>
            <a:r>
              <a:rPr lang="en-US" altLang="ko-KR" sz="800" dirty="0" smtClean="0"/>
              <a:t> Yang, SRCB : </a:t>
            </a:r>
            <a:r>
              <a:rPr lang="en-US" altLang="ko-KR" sz="800" dirty="0" err="1" smtClean="0"/>
              <a:t>Lufen</a:t>
            </a:r>
            <a:r>
              <a:rPr lang="en-US" altLang="ko-KR" sz="800" dirty="0" smtClean="0"/>
              <a:t> Tan</a:t>
            </a:r>
            <a:endParaRPr lang="ko-KR" altLang="en-US" sz="800" dirty="0"/>
          </a:p>
        </p:txBody>
      </p:sp>
      <p:sp>
        <p:nvSpPr>
          <p:cNvPr id="6" name="오른쪽 화살표 5"/>
          <p:cNvSpPr/>
          <p:nvPr/>
        </p:nvSpPr>
        <p:spPr>
          <a:xfrm>
            <a:off x="2483768" y="1340768"/>
            <a:ext cx="2016224" cy="216024"/>
          </a:xfrm>
          <a:prstGeom prst="rightArrow">
            <a:avLst>
              <a:gd name="adj1" fmla="val 14726"/>
              <a:gd name="adj2" fmla="val 50000"/>
            </a:avLst>
          </a:prstGeom>
          <a:solidFill>
            <a:schemeClr val="tx1">
              <a:lumMod val="50000"/>
              <a:lumOff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TextBox 6"/>
          <p:cNvSpPr txBox="1"/>
          <p:nvPr/>
        </p:nvSpPr>
        <p:spPr>
          <a:xfrm>
            <a:off x="2591780" y="1110226"/>
            <a:ext cx="1800200" cy="338554"/>
          </a:xfrm>
          <a:prstGeom prst="rect">
            <a:avLst/>
          </a:prstGeom>
          <a:noFill/>
        </p:spPr>
        <p:txBody>
          <a:bodyPr wrap="square" rtlCol="0">
            <a:spAutoFit/>
          </a:bodyPr>
          <a:lstStyle/>
          <a:p>
            <a:r>
              <a:rPr lang="en-US" altLang="ko-KR" sz="800" dirty="0">
                <a:solidFill>
                  <a:prstClr val="black"/>
                </a:solidFill>
              </a:rPr>
              <a:t>Optimize current DNN system for speech restoration</a:t>
            </a:r>
            <a:endParaRPr lang="ko-KR" altLang="en-US" dirty="0"/>
          </a:p>
        </p:txBody>
      </p:sp>
      <p:sp>
        <p:nvSpPr>
          <p:cNvPr id="8" name="오른쪽 화살표 7"/>
          <p:cNvSpPr/>
          <p:nvPr/>
        </p:nvSpPr>
        <p:spPr>
          <a:xfrm>
            <a:off x="1331640" y="1916832"/>
            <a:ext cx="3168352" cy="216024"/>
          </a:xfrm>
          <a:prstGeom prst="rightArrow">
            <a:avLst>
              <a:gd name="adj1" fmla="val 14726"/>
              <a:gd name="adj2" fmla="val 50000"/>
            </a:avLst>
          </a:prstGeom>
          <a:solidFill>
            <a:schemeClr val="tx1">
              <a:lumMod val="50000"/>
              <a:lumOff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오른쪽 화살표 8"/>
          <p:cNvSpPr/>
          <p:nvPr/>
        </p:nvSpPr>
        <p:spPr>
          <a:xfrm>
            <a:off x="4644008" y="1571310"/>
            <a:ext cx="4248472" cy="216024"/>
          </a:xfrm>
          <a:prstGeom prst="rightArrow">
            <a:avLst>
              <a:gd name="adj1" fmla="val 14726"/>
              <a:gd name="adj2" fmla="val 50000"/>
            </a:avLst>
          </a:prstGeom>
          <a:solidFill>
            <a:schemeClr val="tx1">
              <a:lumMod val="50000"/>
              <a:lumOff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p:cNvSpPr txBox="1"/>
          <p:nvPr/>
        </p:nvSpPr>
        <p:spPr>
          <a:xfrm>
            <a:off x="5796136" y="1340768"/>
            <a:ext cx="2160240" cy="338554"/>
          </a:xfrm>
          <a:prstGeom prst="rect">
            <a:avLst/>
          </a:prstGeom>
          <a:noFill/>
        </p:spPr>
        <p:txBody>
          <a:bodyPr wrap="square" rtlCol="0">
            <a:spAutoFit/>
          </a:bodyPr>
          <a:lstStyle/>
          <a:p>
            <a:r>
              <a:rPr lang="en-US" altLang="ko-KR" sz="800" dirty="0" smtClean="0">
                <a:solidFill>
                  <a:prstClr val="black"/>
                </a:solidFill>
              </a:rPr>
              <a:t>GAN-based speech restoration </a:t>
            </a:r>
          </a:p>
          <a:p>
            <a:r>
              <a:rPr lang="en-US" altLang="ko-KR" sz="800" dirty="0" smtClean="0">
                <a:solidFill>
                  <a:prstClr val="black"/>
                </a:solidFill>
              </a:rPr>
              <a:t>GAN(generative adversarial network)</a:t>
            </a:r>
            <a:endParaRPr lang="ko-KR" altLang="en-US" dirty="0"/>
          </a:p>
        </p:txBody>
      </p:sp>
      <p:sp>
        <p:nvSpPr>
          <p:cNvPr id="11" name="오른쪽 화살표 10"/>
          <p:cNvSpPr/>
          <p:nvPr/>
        </p:nvSpPr>
        <p:spPr>
          <a:xfrm>
            <a:off x="1259632" y="2867454"/>
            <a:ext cx="4248472" cy="216024"/>
          </a:xfrm>
          <a:prstGeom prst="rightArrow">
            <a:avLst>
              <a:gd name="adj1" fmla="val 14726"/>
              <a:gd name="adj2" fmla="val 50000"/>
            </a:avLst>
          </a:prstGeom>
          <a:solidFill>
            <a:schemeClr val="tx1">
              <a:lumMod val="50000"/>
              <a:lumOff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TextBox 11"/>
          <p:cNvSpPr txBox="1"/>
          <p:nvPr/>
        </p:nvSpPr>
        <p:spPr>
          <a:xfrm>
            <a:off x="2411760" y="2636912"/>
            <a:ext cx="2160240" cy="338554"/>
          </a:xfrm>
          <a:prstGeom prst="rect">
            <a:avLst/>
          </a:prstGeom>
          <a:noFill/>
        </p:spPr>
        <p:txBody>
          <a:bodyPr wrap="square" rtlCol="0">
            <a:spAutoFit/>
          </a:bodyPr>
          <a:lstStyle/>
          <a:p>
            <a:r>
              <a:rPr lang="en-US" altLang="ko-KR" sz="800" dirty="0" smtClean="0">
                <a:solidFill>
                  <a:prstClr val="black"/>
                </a:solidFill>
              </a:rPr>
              <a:t>Support GEAR S4 commercialization</a:t>
            </a:r>
          </a:p>
          <a:p>
            <a:r>
              <a:rPr lang="en-US" altLang="ko-KR" sz="800" dirty="0" smtClean="0">
                <a:solidFill>
                  <a:prstClr val="black"/>
                </a:solidFill>
              </a:rPr>
              <a:t>: ASM code revision</a:t>
            </a:r>
            <a:endParaRPr lang="ko-KR" altLang="en-US" dirty="0"/>
          </a:p>
        </p:txBody>
      </p:sp>
      <p:sp>
        <p:nvSpPr>
          <p:cNvPr id="13" name="오른쪽 화살표 12"/>
          <p:cNvSpPr/>
          <p:nvPr/>
        </p:nvSpPr>
        <p:spPr>
          <a:xfrm>
            <a:off x="5004048" y="3861048"/>
            <a:ext cx="3888432" cy="216024"/>
          </a:xfrm>
          <a:prstGeom prst="rightArrow">
            <a:avLst>
              <a:gd name="adj1" fmla="val 14726"/>
              <a:gd name="adj2" fmla="val 50000"/>
            </a:avLst>
          </a:prstGeom>
          <a:solidFill>
            <a:schemeClr val="tx1">
              <a:lumMod val="50000"/>
              <a:lumOff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TextBox 13"/>
          <p:cNvSpPr txBox="1"/>
          <p:nvPr/>
        </p:nvSpPr>
        <p:spPr>
          <a:xfrm>
            <a:off x="6804248" y="3630506"/>
            <a:ext cx="1008112" cy="338554"/>
          </a:xfrm>
          <a:prstGeom prst="rect">
            <a:avLst/>
          </a:prstGeom>
          <a:noFill/>
        </p:spPr>
        <p:txBody>
          <a:bodyPr wrap="square" rtlCol="0">
            <a:spAutoFit/>
          </a:bodyPr>
          <a:lstStyle/>
          <a:p>
            <a:r>
              <a:rPr lang="en-US" altLang="ko-KR" sz="800" dirty="0" smtClean="0">
                <a:solidFill>
                  <a:prstClr val="black"/>
                </a:solidFill>
              </a:rPr>
              <a:t>Enhanced 2ch beamforming </a:t>
            </a:r>
            <a:endParaRPr lang="ko-KR" altLang="en-US" dirty="0"/>
          </a:p>
        </p:txBody>
      </p:sp>
    </p:spTree>
    <p:extLst>
      <p:ext uri="{BB962C8B-B14F-4D97-AF65-F5344CB8AC3E}">
        <p14:creationId xmlns:p14="http://schemas.microsoft.com/office/powerpoint/2010/main" val="3002822851"/>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lumMod val="50000"/>
              <a:lumOff val="50000"/>
            </a:schemeClr>
          </a:solidFill>
          <a:prstDash val="sysDot"/>
          <a:tailEnd type="none"/>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247510</TotalTime>
  <Words>658</Words>
  <Application>Microsoft Office PowerPoint</Application>
  <PresentationFormat>화면 슬라이드 쇼(4:3)</PresentationFormat>
  <Paragraphs>154</Paragraphs>
  <Slides>6</Slides>
  <Notes>1</Notes>
  <HiddenSlides>0</HiddenSlides>
  <MMClips>0</MMClips>
  <ScaleCrop>false</ScaleCrop>
  <HeadingPairs>
    <vt:vector size="4" baseType="variant">
      <vt:variant>
        <vt:lpstr>테마</vt:lpstr>
      </vt:variant>
      <vt:variant>
        <vt:i4>1</vt:i4>
      </vt:variant>
      <vt:variant>
        <vt:lpstr>슬라이드 제목</vt:lpstr>
      </vt:variant>
      <vt:variant>
        <vt:i4>6</vt:i4>
      </vt:variant>
    </vt:vector>
  </HeadingPairs>
  <TitlesOfParts>
    <vt:vector size="7" baseType="lpstr">
      <vt:lpstr>Office 테마</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Samsung Electronics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1</dc:title>
  <dc:creator>admin</dc:creator>
  <cp:lastModifiedBy>admin</cp:lastModifiedBy>
  <cp:revision>541</cp:revision>
  <dcterms:created xsi:type="dcterms:W3CDTF">2016-01-20T23:48:33Z</dcterms:created>
  <dcterms:modified xsi:type="dcterms:W3CDTF">2019-05-16T08:45:10Z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NSCPROP_SA">
    <vt:lpwstr>C:\Users\admin\AppData\Roaming\mySingleDesktopMessage\Temp\b2109e69-2392-414b-af45-6cf98849e45a\singlech_ecns_blockdiagram_2.pptx</vt:lpwstr>
  </property>
</Properties>
</file>