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9454-C46F-41A3-80C4-33F9F35889D9}" type="datetimeFigureOut">
              <a:rPr lang="ko-KR" altLang="en-US" smtClean="0"/>
              <a:t>2019-07-30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890B-D9C0-41DB-94F2-8DCE689B8D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8218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9454-C46F-41A3-80C4-33F9F35889D9}" type="datetimeFigureOut">
              <a:rPr lang="ko-KR" altLang="en-US" smtClean="0"/>
              <a:t>2019-07-30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890B-D9C0-41DB-94F2-8DCE689B8D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7262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9454-C46F-41A3-80C4-33F9F35889D9}" type="datetimeFigureOut">
              <a:rPr lang="ko-KR" altLang="en-US" smtClean="0"/>
              <a:t>2019-07-30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890B-D9C0-41DB-94F2-8DCE689B8D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2793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9454-C46F-41A3-80C4-33F9F35889D9}" type="datetimeFigureOut">
              <a:rPr lang="ko-KR" altLang="en-US" smtClean="0"/>
              <a:t>2019-07-30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890B-D9C0-41DB-94F2-8DCE689B8D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2099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9454-C46F-41A3-80C4-33F9F35889D9}" type="datetimeFigureOut">
              <a:rPr lang="ko-KR" altLang="en-US" smtClean="0"/>
              <a:t>2019-07-30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890B-D9C0-41DB-94F2-8DCE689B8D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5074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9454-C46F-41A3-80C4-33F9F35889D9}" type="datetimeFigureOut">
              <a:rPr lang="ko-KR" altLang="en-US" smtClean="0"/>
              <a:t>2019-07-30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890B-D9C0-41DB-94F2-8DCE689B8D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5774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9454-C46F-41A3-80C4-33F9F35889D9}" type="datetimeFigureOut">
              <a:rPr lang="ko-KR" altLang="en-US" smtClean="0"/>
              <a:t>2019-07-30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890B-D9C0-41DB-94F2-8DCE689B8D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277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9454-C46F-41A3-80C4-33F9F35889D9}" type="datetimeFigureOut">
              <a:rPr lang="ko-KR" altLang="en-US" smtClean="0"/>
              <a:t>2019-07-30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890B-D9C0-41DB-94F2-8DCE689B8D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797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9454-C46F-41A3-80C4-33F9F35889D9}" type="datetimeFigureOut">
              <a:rPr lang="ko-KR" altLang="en-US" smtClean="0"/>
              <a:t>2019-07-30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890B-D9C0-41DB-94F2-8DCE689B8D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6798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9454-C46F-41A3-80C4-33F9F35889D9}" type="datetimeFigureOut">
              <a:rPr lang="ko-KR" altLang="en-US" smtClean="0"/>
              <a:t>2019-07-30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890B-D9C0-41DB-94F2-8DCE689B8D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7200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9454-C46F-41A3-80C4-33F9F35889D9}" type="datetimeFigureOut">
              <a:rPr lang="ko-KR" altLang="en-US" smtClean="0"/>
              <a:t>2019-07-30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890B-D9C0-41DB-94F2-8DCE689B8D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916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99454-C46F-41A3-80C4-33F9F35889D9}" type="datetimeFigureOut">
              <a:rPr lang="ko-KR" altLang="en-US" smtClean="0"/>
              <a:t>2019-07-30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A890B-D9C0-41DB-94F2-8DCE689B8D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3963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내용 개체 틀 4"/>
          <p:cNvSpPr txBox="1">
            <a:spLocks/>
          </p:cNvSpPr>
          <p:nvPr/>
        </p:nvSpPr>
        <p:spPr>
          <a:xfrm>
            <a:off x="448887" y="294044"/>
            <a:ext cx="9850582" cy="3045641"/>
          </a:xfrm>
          <a:prstGeom prst="rect">
            <a:avLst/>
          </a:prstGeom>
        </p:spPr>
        <p:txBody>
          <a:bodyPr/>
          <a:lstStyle>
            <a:lvl1pPr marL="304800" indent="-304800" algn="l" rtl="0" eaLnBrk="0" fontAlgn="base" latinLnBrk="1" hangingPunct="0">
              <a:lnSpc>
                <a:spcPct val="150000"/>
              </a:lnSpc>
              <a:spcBef>
                <a:spcPct val="25000"/>
              </a:spcBef>
              <a:spcAft>
                <a:spcPct val="0"/>
              </a:spcAft>
              <a:buClrTx/>
              <a:buFont typeface="Wingdings" pitchFamily="2" charset="2"/>
              <a:buChar char="q"/>
              <a:tabLst>
                <a:tab pos="266700" algn="l"/>
                <a:tab pos="400050" algn="l"/>
              </a:tabLst>
              <a:defRPr kumimoji="1" sz="18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49263" indent="-211138" algn="l" rtl="0" eaLnBrk="0" fontAlgn="base" latinLnBrk="1" hangingPunct="0">
              <a:lnSpc>
                <a:spcPct val="150000"/>
              </a:lnSpc>
              <a:spcBef>
                <a:spcPct val="25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tabLst>
                <a:tab pos="266700" algn="l"/>
                <a:tab pos="400050" algn="l"/>
              </a:tabLst>
              <a:defRPr kumimoji="1" sz="1600" b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733425" indent="-247650" algn="l" rtl="0" eaLnBrk="0" fontAlgn="base" latinLnBrk="1" hangingPunct="0">
              <a:lnSpc>
                <a:spcPct val="150000"/>
              </a:lnSpc>
              <a:spcBef>
                <a:spcPct val="25000"/>
              </a:spcBef>
              <a:spcAft>
                <a:spcPct val="0"/>
              </a:spcAft>
              <a:buClr>
                <a:srgbClr val="333333"/>
              </a:buClr>
              <a:buChar char="•"/>
              <a:tabLst>
                <a:tab pos="266700" algn="l"/>
                <a:tab pos="400050" algn="l"/>
              </a:tabLst>
              <a:defRPr kumimoji="1" sz="16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904875" indent="-152400" algn="l" rtl="0" eaLnBrk="0" fontAlgn="base" latinLnBrk="1" hangingPunct="0">
              <a:spcBef>
                <a:spcPct val="25000"/>
              </a:spcBef>
              <a:spcAft>
                <a:spcPct val="0"/>
              </a:spcAft>
              <a:buClr>
                <a:srgbClr val="333333"/>
              </a:buClr>
              <a:buFont typeface="Wingdings" pitchFamily="2" charset="2"/>
              <a:buAutoNum type="arabicPeriod"/>
              <a:tabLst>
                <a:tab pos="266700" algn="l"/>
                <a:tab pos="400050" algn="l"/>
              </a:tabLst>
              <a:defRPr kumimoji="1" sz="160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789238" indent="-4572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è"/>
              <a:tabLst>
                <a:tab pos="266700" algn="l"/>
                <a:tab pos="400050" algn="l"/>
              </a:tabLst>
              <a:defRPr kumimoji="1" sz="1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3246438" indent="-4572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è"/>
              <a:tabLst>
                <a:tab pos="266700" algn="l"/>
                <a:tab pos="400050" algn="l"/>
              </a:tabLst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3703638" indent="-4572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è"/>
              <a:tabLst>
                <a:tab pos="266700" algn="l"/>
                <a:tab pos="400050" algn="l"/>
              </a:tabLst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4160838" indent="-4572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è"/>
              <a:tabLst>
                <a:tab pos="266700" algn="l"/>
                <a:tab pos="400050" algn="l"/>
              </a:tabLst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4618038" indent="-4572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è"/>
              <a:tabLst>
                <a:tab pos="266700" algn="l"/>
                <a:tab pos="400050" algn="l"/>
              </a:tabLst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>
              <a:defRPr/>
            </a:pPr>
            <a:r>
              <a:rPr lang="ko-KR" altLang="en-US" dirty="0" smtClean="0">
                <a:latin typeface="Calibri" panose="020F0502020204030204" pitchFamily="34" charset="0"/>
              </a:rPr>
              <a:t>과제 </a:t>
            </a:r>
            <a:r>
              <a:rPr lang="ko-KR" altLang="en-US" dirty="0" smtClean="0">
                <a:latin typeface="Calibri" panose="020F0502020204030204" pitchFamily="34" charset="0"/>
              </a:rPr>
              <a:t>개요</a:t>
            </a:r>
            <a:endParaRPr lang="en-US" altLang="ko-KR" dirty="0" smtClean="0">
              <a:latin typeface="Calibri" panose="020F0502020204030204" pitchFamily="34" charset="0"/>
            </a:endParaRPr>
          </a:p>
          <a:p>
            <a:pPr lvl="1"/>
            <a:r>
              <a:rPr lang="ko-KR" altLang="en-US" sz="1400" dirty="0" err="1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</a:rPr>
              <a:t>송수화</a:t>
            </a:r>
            <a:r>
              <a:rPr lang="ko-KR" altLang="en-US" sz="1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</a:rPr>
              <a:t> 솔루션 튜닝 효율화</a:t>
            </a:r>
            <a:r>
              <a:rPr lang="en-US" altLang="ko-KR" sz="1400" dirty="0">
                <a:solidFill>
                  <a:srgbClr val="0000FF"/>
                </a:solidFill>
                <a:latin typeface="Calibri" panose="020F0502020204030204" pitchFamily="34" charset="0"/>
              </a:rPr>
              <a:t> </a:t>
            </a:r>
            <a:r>
              <a:rPr lang="ko-KR" altLang="en-US" sz="1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</a:rPr>
              <a:t>기술 </a:t>
            </a:r>
            <a:r>
              <a:rPr lang="ko-KR" altLang="en-US" sz="1400" dirty="0" smtClean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</a:rPr>
              <a:t>확보 </a:t>
            </a:r>
            <a:r>
              <a:rPr lang="en-US" altLang="ko-KR" sz="1400" dirty="0" smtClean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altLang="ko-KR" sz="1400" dirty="0" smtClean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ko-KR" altLang="en-US" sz="14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오프라인으로 빠른 시간에 </a:t>
            </a:r>
            <a:r>
              <a:rPr lang="en-US" altLang="ko-KR" sz="14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3QUEST </a:t>
            </a:r>
            <a:r>
              <a:rPr lang="ko-KR" altLang="en-US" sz="14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정량 평가 값 확인</a:t>
            </a:r>
            <a:endParaRPr lang="en-US" altLang="ko-KR" sz="1400" dirty="0" smtClean="0">
              <a:solidFill>
                <a:srgbClr val="0000FF"/>
              </a:solidFill>
              <a:latin typeface="Calibri" panose="020F0502020204030204" pitchFamily="34" charset="0"/>
            </a:endParaRPr>
          </a:p>
          <a:p>
            <a:pPr marL="238125" lvl="1" indent="0">
              <a:buNone/>
            </a:pPr>
            <a:r>
              <a:rPr lang="en-US" altLang="ko-KR" sz="1200" dirty="0" smtClean="0">
                <a:latin typeface="Calibri" panose="020F0502020204030204" pitchFamily="34" charset="0"/>
              </a:rPr>
              <a:t>    </a:t>
            </a:r>
            <a:r>
              <a:rPr lang="en-US" altLang="ko-KR" sz="1200" dirty="0" smtClean="0">
                <a:latin typeface="Calibri" panose="020F0502020204030204" pitchFamily="34" charset="0"/>
              </a:rPr>
              <a:t>(1)</a:t>
            </a:r>
            <a:r>
              <a:rPr lang="en-US" altLang="ko-KR" sz="1200" dirty="0" smtClean="0">
                <a:latin typeface="Calibri" panose="020F0502020204030204" pitchFamily="34" charset="0"/>
              </a:rPr>
              <a:t> </a:t>
            </a:r>
            <a:r>
              <a:rPr lang="ko-KR" altLang="en-US" sz="1200" dirty="0" smtClean="0">
                <a:latin typeface="Calibri" panose="020F0502020204030204" pitchFamily="34" charset="0"/>
              </a:rPr>
              <a:t>전처리 모듈 개발</a:t>
            </a:r>
            <a:r>
              <a:rPr lang="en-US" altLang="ko-KR" sz="1200" dirty="0" smtClean="0">
                <a:latin typeface="Calibri" panose="020F0502020204030204" pitchFamily="34" charset="0"/>
              </a:rPr>
              <a:t>(</a:t>
            </a:r>
            <a:r>
              <a:rPr lang="ko-KR" altLang="en-US" sz="1200" dirty="0" smtClean="0">
                <a:latin typeface="Calibri" panose="020F0502020204030204" pitchFamily="34" charset="0"/>
              </a:rPr>
              <a:t>솔루션 전단 </a:t>
            </a:r>
            <a:r>
              <a:rPr lang="en-US" altLang="ko-KR" sz="1200" dirty="0" smtClean="0">
                <a:latin typeface="Calibri" panose="020F0502020204030204" pitchFamily="34" charset="0"/>
              </a:rPr>
              <a:t>Mic </a:t>
            </a:r>
            <a:r>
              <a:rPr lang="ko-KR" altLang="en-US" sz="1200" dirty="0" smtClean="0">
                <a:latin typeface="Calibri" panose="020F0502020204030204" pitchFamily="34" charset="0"/>
              </a:rPr>
              <a:t>입력 신호에 대한 자동 </a:t>
            </a:r>
            <a:r>
              <a:rPr lang="en-US" altLang="ko-KR" sz="1200" dirty="0" smtClean="0">
                <a:latin typeface="Calibri" panose="020F0502020204030204" pitchFamily="34" charset="0"/>
              </a:rPr>
              <a:t>Calibration Filter </a:t>
            </a:r>
            <a:r>
              <a:rPr lang="ko-KR" altLang="en-US" sz="1200" dirty="0" smtClean="0">
                <a:latin typeface="Calibri" panose="020F0502020204030204" pitchFamily="34" charset="0"/>
              </a:rPr>
              <a:t>개발</a:t>
            </a:r>
            <a:r>
              <a:rPr lang="en-US" altLang="ko-KR" sz="1200" dirty="0" smtClean="0">
                <a:latin typeface="Calibri" panose="020F0502020204030204" pitchFamily="34" charset="0"/>
              </a:rPr>
              <a:t>) </a:t>
            </a:r>
            <a:endParaRPr lang="en-US" altLang="ko-KR" sz="1200" dirty="0" smtClean="0">
              <a:latin typeface="Calibri" panose="020F0502020204030204" pitchFamily="34" charset="0"/>
            </a:endParaRPr>
          </a:p>
          <a:p>
            <a:pPr marL="238125" lvl="1" indent="0">
              <a:buNone/>
            </a:pPr>
            <a:r>
              <a:rPr lang="en-US" altLang="ko-KR" sz="1200" dirty="0" smtClean="0">
                <a:latin typeface="Calibri" panose="020F0502020204030204" pitchFamily="34" charset="0"/>
              </a:rPr>
              <a:t>    </a:t>
            </a:r>
            <a:r>
              <a:rPr lang="en-US" altLang="ko-KR" sz="1200" dirty="0" smtClean="0">
                <a:latin typeface="Calibri" panose="020F0502020204030204" pitchFamily="34" charset="0"/>
              </a:rPr>
              <a:t>(2) </a:t>
            </a:r>
            <a:r>
              <a:rPr lang="ko-KR" altLang="en-US" sz="1200" dirty="0" err="1">
                <a:latin typeface="Calibri" panose="020F0502020204030204" pitchFamily="34" charset="0"/>
              </a:rPr>
              <a:t>튜닝시</a:t>
            </a:r>
            <a:r>
              <a:rPr lang="ko-KR" altLang="en-US" sz="1200" dirty="0">
                <a:latin typeface="Calibri" panose="020F0502020204030204" pitchFamily="34" charset="0"/>
              </a:rPr>
              <a:t> </a:t>
            </a:r>
            <a:r>
              <a:rPr lang="en-US" altLang="ko-KR" sz="1200" dirty="0">
                <a:latin typeface="Calibri" panose="020F0502020204030204" pitchFamily="34" charset="0"/>
              </a:rPr>
              <a:t>3QUEST </a:t>
            </a:r>
            <a:r>
              <a:rPr lang="ko-KR" altLang="en-US" sz="1200" dirty="0">
                <a:latin typeface="Calibri" panose="020F0502020204030204" pitchFamily="34" charset="0"/>
              </a:rPr>
              <a:t>정량화 지표 </a:t>
            </a:r>
            <a:r>
              <a:rPr lang="en-US" altLang="ko-KR" sz="1200" dirty="0" smtClean="0">
                <a:latin typeface="Calibri" panose="020F0502020204030204" pitchFamily="34" charset="0"/>
              </a:rPr>
              <a:t>(</a:t>
            </a:r>
            <a:r>
              <a:rPr lang="en-US" altLang="ko-KR" sz="1200" dirty="0" smtClean="0">
                <a:latin typeface="Calibri" panose="020F0502020204030204" pitchFamily="34" charset="0"/>
              </a:rPr>
              <a:t>3QUEST batch processing </a:t>
            </a:r>
            <a:r>
              <a:rPr lang="ko-KR" altLang="en-US" sz="1200" dirty="0" smtClean="0">
                <a:latin typeface="Calibri" panose="020F0502020204030204" pitchFamily="34" charset="0"/>
              </a:rPr>
              <a:t>라이선스 </a:t>
            </a:r>
            <a:r>
              <a:rPr lang="en-US" altLang="ko-KR" sz="1200" dirty="0" smtClean="0">
                <a:latin typeface="Calibri" panose="020F0502020204030204" pitchFamily="34" charset="0"/>
              </a:rPr>
              <a:t>3-1 </a:t>
            </a:r>
            <a:r>
              <a:rPr lang="ko-KR" altLang="en-US" sz="1200" dirty="0" smtClean="0">
                <a:latin typeface="Calibri" panose="020F0502020204030204" pitchFamily="34" charset="0"/>
              </a:rPr>
              <a:t>오디오 </a:t>
            </a:r>
            <a:r>
              <a:rPr lang="ko-KR" altLang="en-US" sz="1200" dirty="0" err="1" smtClean="0">
                <a:latin typeface="Calibri" panose="020F0502020204030204" pitchFamily="34" charset="0"/>
              </a:rPr>
              <a:t>챔버</a:t>
            </a:r>
            <a:r>
              <a:rPr lang="en-US" altLang="ko-KR" sz="1200" dirty="0" smtClean="0">
                <a:latin typeface="Calibri" panose="020F0502020204030204" pitchFamily="34" charset="0"/>
              </a:rPr>
              <a:t>)</a:t>
            </a:r>
            <a:r>
              <a:rPr lang="ko-KR" altLang="en-US" sz="1200" dirty="0" smtClean="0">
                <a:latin typeface="Calibri" panose="020F0502020204030204" pitchFamily="34" charset="0"/>
              </a:rPr>
              <a:t>활용</a:t>
            </a:r>
            <a:endParaRPr lang="en-US" altLang="ko-KR" sz="1200" dirty="0" smtClean="0">
              <a:latin typeface="Calibri" panose="020F0502020204030204" pitchFamily="34" charset="0"/>
            </a:endParaRPr>
          </a:p>
          <a:p>
            <a:pPr marL="238125" lvl="1" indent="0">
              <a:buNone/>
            </a:pPr>
            <a:endParaRPr lang="en-US" altLang="ko-KR" sz="1200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ko-KR" altLang="en-US" dirty="0">
                <a:latin typeface="Calibri" panose="020F0502020204030204" pitchFamily="34" charset="0"/>
              </a:rPr>
              <a:t>과제 </a:t>
            </a:r>
            <a:r>
              <a:rPr lang="ko-KR" altLang="en-US" dirty="0" smtClean="0">
                <a:latin typeface="Calibri" panose="020F0502020204030204" pitchFamily="34" charset="0"/>
              </a:rPr>
              <a:t>목표</a:t>
            </a:r>
            <a:endParaRPr lang="en-US" altLang="ko-KR" dirty="0">
              <a:latin typeface="Calibri" panose="020F0502020204030204" pitchFamily="34" charset="0"/>
            </a:endParaRPr>
          </a:p>
          <a:p>
            <a:pPr lvl="1"/>
            <a:r>
              <a:rPr lang="ko-KR" altLang="en-US" sz="1400" dirty="0" smtClean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</a:rPr>
              <a:t>초과달성 </a:t>
            </a:r>
            <a:r>
              <a:rPr lang="en-US" altLang="ko-KR" sz="1400" dirty="0" smtClean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</a:rPr>
              <a:t>: [</a:t>
            </a:r>
            <a:r>
              <a:rPr lang="ko-KR" altLang="en-US" sz="1400" dirty="0" err="1" smtClean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</a:rPr>
              <a:t>개별항목</a:t>
            </a:r>
            <a:r>
              <a:rPr lang="en-US" altLang="ko-KR" sz="1400" dirty="0" smtClean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</a:rPr>
              <a:t>]</a:t>
            </a:r>
            <a:r>
              <a:rPr lang="ko-KR" altLang="en-US" sz="1400" dirty="0" smtClean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</a:rPr>
              <a:t>실제 단말 </a:t>
            </a:r>
            <a:r>
              <a:rPr lang="en-US" altLang="ko-KR" sz="1400" dirty="0" smtClean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</a:rPr>
              <a:t>3QUEST score</a:t>
            </a:r>
            <a:r>
              <a:rPr lang="ko-KR" altLang="en-US" sz="1400" dirty="0" smtClean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altLang="ko-KR" sz="1400" dirty="0" smtClean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</a:rPr>
              <a:t>vs Predicted 3QUEST score (diff  ±0.1 </a:t>
            </a:r>
            <a:r>
              <a:rPr lang="ko-KR" altLang="en-US" sz="1400" dirty="0" smtClean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</a:rPr>
              <a:t>이하</a:t>
            </a:r>
            <a:r>
              <a:rPr lang="en-US" altLang="ko-KR" sz="1400" dirty="0" smtClean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</a:rPr>
              <a:t>)</a:t>
            </a:r>
          </a:p>
          <a:p>
            <a:pPr lvl="1"/>
            <a:r>
              <a:rPr lang="ko-KR" altLang="en-US" sz="1400" dirty="0" smtClean="0">
                <a:latin typeface="Calibri" panose="020F0502020204030204" pitchFamily="34" charset="0"/>
              </a:rPr>
              <a:t>달성 </a:t>
            </a:r>
            <a:r>
              <a:rPr lang="en-US" altLang="ko-KR" sz="1400" dirty="0">
                <a:latin typeface="Calibri" panose="020F0502020204030204" pitchFamily="34" charset="0"/>
              </a:rPr>
              <a:t>: </a:t>
            </a:r>
            <a:r>
              <a:rPr lang="en-US" altLang="ko-KR" sz="1400" dirty="0" smtClean="0">
                <a:latin typeface="Calibri" panose="020F0502020204030204" pitchFamily="34" charset="0"/>
              </a:rPr>
              <a:t>[</a:t>
            </a:r>
            <a:r>
              <a:rPr lang="ko-KR" altLang="en-US" sz="1400" dirty="0" err="1" smtClean="0">
                <a:latin typeface="Calibri" panose="020F0502020204030204" pitchFamily="34" charset="0"/>
              </a:rPr>
              <a:t>전체항목</a:t>
            </a:r>
            <a:r>
              <a:rPr lang="ko-KR" altLang="en-US" sz="1400" dirty="0" smtClean="0">
                <a:latin typeface="Calibri" panose="020F0502020204030204" pitchFamily="34" charset="0"/>
              </a:rPr>
              <a:t> 평균</a:t>
            </a:r>
            <a:r>
              <a:rPr lang="en-US" altLang="ko-KR" sz="1400" dirty="0" smtClean="0">
                <a:latin typeface="Calibri" panose="020F0502020204030204" pitchFamily="34" charset="0"/>
              </a:rPr>
              <a:t>]</a:t>
            </a:r>
            <a:r>
              <a:rPr lang="ko-KR" altLang="en-US" sz="1400" dirty="0">
                <a:latin typeface="Calibri" panose="020F0502020204030204" pitchFamily="34" charset="0"/>
              </a:rPr>
              <a:t>실제 단말 </a:t>
            </a:r>
            <a:r>
              <a:rPr lang="en-US" altLang="ko-KR" sz="1400" dirty="0">
                <a:latin typeface="Calibri" panose="020F0502020204030204" pitchFamily="34" charset="0"/>
              </a:rPr>
              <a:t>3QUEST score vs Predicted 3QUEST score (diff  ±0.1 </a:t>
            </a:r>
            <a:r>
              <a:rPr lang="ko-KR" altLang="en-US" sz="1400" dirty="0">
                <a:latin typeface="Calibri" panose="020F0502020204030204" pitchFamily="34" charset="0"/>
              </a:rPr>
              <a:t>이하</a:t>
            </a:r>
            <a:r>
              <a:rPr lang="en-US" altLang="ko-KR" sz="1400" dirty="0">
                <a:latin typeface="Calibri" panose="020F0502020204030204" pitchFamily="34" charset="0"/>
              </a:rPr>
              <a:t>)</a:t>
            </a:r>
          </a:p>
          <a:p>
            <a:pPr lvl="1"/>
            <a:endParaRPr lang="en-US" altLang="ko-KR" sz="1200" dirty="0" smtClean="0">
              <a:latin typeface="Calibri" panose="020F0502020204030204" pitchFamily="34" charset="0"/>
            </a:endParaRPr>
          </a:p>
          <a:p>
            <a:pPr marL="238125" lvl="1" indent="0">
              <a:buNone/>
            </a:pPr>
            <a:endParaRPr lang="en-US" altLang="ko-KR" sz="1200" dirty="0" smtClean="0">
              <a:solidFill>
                <a:schemeClr val="tx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238125" lvl="1" indent="0">
              <a:buNone/>
            </a:pPr>
            <a:r>
              <a:rPr lang="en-US" altLang="ko-KR" sz="1200" dirty="0" smtClean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</a:rPr>
              <a:t>   </a:t>
            </a:r>
            <a:endParaRPr lang="en-US" altLang="ko-KR" sz="1200" dirty="0">
              <a:solidFill>
                <a:schemeClr val="tx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91851" y="5851828"/>
            <a:ext cx="5408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(2)Block diagram for 3-QUEST prediction system</a:t>
            </a:r>
            <a:endParaRPr lang="ko-KR" altLang="en-US" dirty="0"/>
          </a:p>
        </p:txBody>
      </p:sp>
      <p:grpSp>
        <p:nvGrpSpPr>
          <p:cNvPr id="43" name="그룹 42"/>
          <p:cNvGrpSpPr/>
          <p:nvPr/>
        </p:nvGrpSpPr>
        <p:grpSpPr>
          <a:xfrm>
            <a:off x="681135" y="3648281"/>
            <a:ext cx="10637837" cy="2077163"/>
            <a:chOff x="681135" y="2752531"/>
            <a:chExt cx="10637837" cy="2077163"/>
          </a:xfrm>
        </p:grpSpPr>
        <p:sp>
          <p:nvSpPr>
            <p:cNvPr id="22" name="직사각형 21"/>
            <p:cNvSpPr/>
            <p:nvPr/>
          </p:nvSpPr>
          <p:spPr>
            <a:xfrm>
              <a:off x="849086" y="3832172"/>
              <a:ext cx="757724" cy="7451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M</a:t>
              </a:r>
              <a:r>
                <a:rPr lang="en-US" altLang="ko-KR" sz="1100" dirty="0" smtClean="0"/>
                <a:t>IC</a:t>
              </a:r>
              <a:endParaRPr lang="en-US" altLang="ko-KR" sz="1100" dirty="0"/>
            </a:p>
            <a:p>
              <a:pPr algn="ctr"/>
              <a:r>
                <a:rPr lang="en-US" altLang="ko-KR" sz="1100" dirty="0" smtClean="0"/>
                <a:t>Input</a:t>
              </a:r>
            </a:p>
            <a:p>
              <a:pPr algn="ctr"/>
              <a:r>
                <a:rPr lang="en-US" altLang="ko-KR" sz="1100" dirty="0" smtClean="0"/>
                <a:t>(multi </a:t>
              </a:r>
              <a:r>
                <a:rPr lang="en-US" altLang="ko-KR" sz="1100" dirty="0" err="1" smtClean="0"/>
                <a:t>ch</a:t>
              </a:r>
              <a:r>
                <a:rPr lang="en-US" altLang="ko-KR" sz="1100" dirty="0" smtClean="0"/>
                <a:t>)</a:t>
              </a:r>
              <a:endParaRPr lang="en-US" altLang="ko-KR" sz="1100" dirty="0" smtClean="0"/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3040914" y="3832170"/>
              <a:ext cx="847726" cy="7451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Solomon</a:t>
              </a:r>
            </a:p>
            <a:p>
              <a:pPr algn="ctr"/>
              <a:r>
                <a:rPr lang="en-US" altLang="ko-KR" sz="1100" dirty="0" smtClean="0"/>
                <a:t>Voice</a:t>
              </a:r>
            </a:p>
          </p:txBody>
        </p:sp>
        <p:sp>
          <p:nvSpPr>
            <p:cNvPr id="25" name="오른쪽 화살표 24"/>
            <p:cNvSpPr/>
            <p:nvPr/>
          </p:nvSpPr>
          <p:spPr>
            <a:xfrm>
              <a:off x="2705413" y="3976807"/>
              <a:ext cx="269945" cy="4558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/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4294685" y="3832170"/>
              <a:ext cx="847726" cy="7451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Diamond</a:t>
              </a:r>
            </a:p>
            <a:p>
              <a:pPr algn="ctr"/>
              <a:r>
                <a:rPr lang="en-US" altLang="ko-KR" sz="1100" dirty="0" smtClean="0"/>
                <a:t>Voice</a:t>
              </a:r>
              <a:endParaRPr lang="ko-KR" altLang="en-US" sz="1100" dirty="0"/>
            </a:p>
          </p:txBody>
        </p:sp>
        <p:sp>
          <p:nvSpPr>
            <p:cNvPr id="27" name="오른쪽 화살표 26"/>
            <p:cNvSpPr/>
            <p:nvPr/>
          </p:nvSpPr>
          <p:spPr>
            <a:xfrm>
              <a:off x="3955085" y="3977990"/>
              <a:ext cx="269945" cy="4558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/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6578197" y="3832167"/>
              <a:ext cx="847726" cy="7451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Vocoder</a:t>
              </a:r>
            </a:p>
            <a:p>
              <a:pPr algn="ctr"/>
              <a:r>
                <a:rPr lang="en-US" altLang="ko-KR" sz="700" dirty="0" smtClean="0"/>
                <a:t>(</a:t>
              </a:r>
              <a:r>
                <a:rPr lang="en-US" altLang="ko-KR" sz="700" dirty="0" err="1" smtClean="0"/>
                <a:t>AMR,CELT,etc</a:t>
              </a:r>
              <a:r>
                <a:rPr lang="en-US" altLang="ko-KR" sz="700" dirty="0" smtClean="0"/>
                <a:t>)</a:t>
              </a:r>
              <a:endParaRPr lang="ko-KR" altLang="en-US" sz="700" dirty="0"/>
            </a:p>
          </p:txBody>
        </p:sp>
        <p:sp>
          <p:nvSpPr>
            <p:cNvPr id="29" name="오른쪽 화살표 28"/>
            <p:cNvSpPr/>
            <p:nvPr/>
          </p:nvSpPr>
          <p:spPr>
            <a:xfrm>
              <a:off x="5207076" y="3976807"/>
              <a:ext cx="269945" cy="4558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9162270" y="3832167"/>
              <a:ext cx="837003" cy="745103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 smtClean="0"/>
                <a:t>3QUEST</a:t>
              </a:r>
            </a:p>
            <a:p>
              <a:pPr algn="ctr"/>
              <a:r>
                <a:rPr lang="en-US" altLang="ko-KR" sz="1050" dirty="0" smtClean="0"/>
                <a:t>Batch</a:t>
              </a:r>
              <a:endParaRPr lang="en-US" altLang="ko-KR" sz="1050" dirty="0" smtClean="0"/>
            </a:p>
            <a:p>
              <a:pPr algn="ctr"/>
              <a:r>
                <a:rPr lang="en-US" altLang="ko-KR" sz="1000" dirty="0" smtClean="0"/>
                <a:t>Application</a:t>
              </a:r>
              <a:endParaRPr lang="ko-KR" altLang="en-US" sz="1000" dirty="0"/>
            </a:p>
          </p:txBody>
        </p:sp>
        <p:sp>
          <p:nvSpPr>
            <p:cNvPr id="31" name="오른쪽 화살표 30"/>
            <p:cNvSpPr/>
            <p:nvPr/>
          </p:nvSpPr>
          <p:spPr>
            <a:xfrm>
              <a:off x="7490624" y="3963862"/>
              <a:ext cx="269945" cy="4558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7823203" y="3832167"/>
              <a:ext cx="943853" cy="7451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Fitting</a:t>
              </a:r>
            </a:p>
            <a:p>
              <a:pPr algn="ctr"/>
              <a:r>
                <a:rPr lang="en-US" altLang="ko-KR" sz="700" dirty="0" smtClean="0"/>
                <a:t>(Scale &amp; Format)</a:t>
              </a:r>
              <a:endParaRPr lang="en-US" altLang="ko-KR" sz="700" dirty="0" smtClean="0"/>
            </a:p>
          </p:txBody>
        </p:sp>
        <p:sp>
          <p:nvSpPr>
            <p:cNvPr id="33" name="오른쪽 화살표 32"/>
            <p:cNvSpPr/>
            <p:nvPr/>
          </p:nvSpPr>
          <p:spPr>
            <a:xfrm>
              <a:off x="8829690" y="3976804"/>
              <a:ext cx="269945" cy="4558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/>
            </a:p>
          </p:txBody>
        </p:sp>
        <p:sp>
          <p:nvSpPr>
            <p:cNvPr id="34" name="오른쪽 화살표 33"/>
            <p:cNvSpPr/>
            <p:nvPr/>
          </p:nvSpPr>
          <p:spPr>
            <a:xfrm>
              <a:off x="10061907" y="3960480"/>
              <a:ext cx="269945" cy="4558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/>
            </a:p>
          </p:txBody>
        </p:sp>
        <p:sp>
          <p:nvSpPr>
            <p:cNvPr id="35" name="모서리가 둥근 직사각형 34"/>
            <p:cNvSpPr/>
            <p:nvPr/>
          </p:nvSpPr>
          <p:spPr>
            <a:xfrm>
              <a:off x="10405626" y="3832166"/>
              <a:ext cx="913346" cy="745103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Predicted</a:t>
              </a:r>
            </a:p>
            <a:p>
              <a:pPr algn="ctr"/>
              <a:r>
                <a:rPr lang="en-US" altLang="ko-KR" sz="1100" dirty="0" smtClean="0"/>
                <a:t>Score</a:t>
              </a:r>
              <a:endParaRPr lang="ko-KR" altLang="en-US" sz="1100" dirty="0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5541374" y="3832169"/>
              <a:ext cx="639542" cy="7451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Gain2</a:t>
              </a:r>
              <a:endParaRPr lang="en-US" altLang="ko-KR" sz="1100" dirty="0" smtClean="0"/>
            </a:p>
          </p:txBody>
        </p:sp>
        <p:sp>
          <p:nvSpPr>
            <p:cNvPr id="37" name="오른쪽 화살표 36"/>
            <p:cNvSpPr/>
            <p:nvPr/>
          </p:nvSpPr>
          <p:spPr>
            <a:xfrm>
              <a:off x="6243551" y="3976807"/>
              <a:ext cx="269945" cy="4558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/>
            </a:p>
          </p:txBody>
        </p:sp>
        <p:sp>
          <p:nvSpPr>
            <p:cNvPr id="38" name="오른쪽 화살표 37"/>
            <p:cNvSpPr/>
            <p:nvPr/>
          </p:nvSpPr>
          <p:spPr>
            <a:xfrm>
              <a:off x="1669793" y="3976808"/>
              <a:ext cx="269945" cy="4558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2004091" y="3832170"/>
              <a:ext cx="639542" cy="7451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Gain1</a:t>
              </a:r>
              <a:endParaRPr lang="en-US" altLang="ko-KR" sz="1100" dirty="0" smtClean="0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681135" y="2752531"/>
              <a:ext cx="8471804" cy="2077163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왼쪽 중괄호 40"/>
            <p:cNvSpPr/>
            <p:nvPr/>
          </p:nvSpPr>
          <p:spPr>
            <a:xfrm rot="16200000">
              <a:off x="2811979" y="3111908"/>
              <a:ext cx="465657" cy="1071847"/>
            </a:xfrm>
            <a:prstGeom prst="leftBrace">
              <a:avLst>
                <a:gd name="adj1" fmla="val 9883"/>
                <a:gd name="adj2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직사각형 41"/>
            <p:cNvSpPr/>
            <p:nvPr/>
          </p:nvSpPr>
          <p:spPr>
            <a:xfrm>
              <a:off x="2518209" y="3048327"/>
              <a:ext cx="1071846" cy="29135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(1)MIC Cal.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5953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그룹 20"/>
          <p:cNvGrpSpPr/>
          <p:nvPr/>
        </p:nvGrpSpPr>
        <p:grpSpPr>
          <a:xfrm>
            <a:off x="522514" y="653144"/>
            <a:ext cx="10637837" cy="2077163"/>
            <a:chOff x="681135" y="2752531"/>
            <a:chExt cx="10637837" cy="2077163"/>
          </a:xfrm>
        </p:grpSpPr>
        <p:sp>
          <p:nvSpPr>
            <p:cNvPr id="22" name="직사각형 21"/>
            <p:cNvSpPr/>
            <p:nvPr/>
          </p:nvSpPr>
          <p:spPr>
            <a:xfrm>
              <a:off x="849086" y="3832172"/>
              <a:ext cx="757724" cy="7451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M</a:t>
              </a:r>
              <a:r>
                <a:rPr lang="en-US" altLang="ko-KR" sz="1100" dirty="0" smtClean="0"/>
                <a:t>IC</a:t>
              </a:r>
              <a:endParaRPr lang="en-US" altLang="ko-KR" sz="1100" dirty="0"/>
            </a:p>
            <a:p>
              <a:pPr algn="ctr"/>
              <a:r>
                <a:rPr lang="en-US" altLang="ko-KR" sz="1100" dirty="0" smtClean="0"/>
                <a:t>Input</a:t>
              </a:r>
            </a:p>
            <a:p>
              <a:pPr algn="ctr"/>
              <a:r>
                <a:rPr lang="en-US" altLang="ko-KR" sz="1100" dirty="0" smtClean="0"/>
                <a:t>(multi </a:t>
              </a:r>
              <a:r>
                <a:rPr lang="en-US" altLang="ko-KR" sz="1100" dirty="0" err="1" smtClean="0"/>
                <a:t>ch</a:t>
              </a:r>
              <a:r>
                <a:rPr lang="en-US" altLang="ko-KR" sz="1100" dirty="0" smtClean="0"/>
                <a:t>)</a:t>
              </a:r>
              <a:endParaRPr lang="en-US" altLang="ko-KR" sz="1100" dirty="0" smtClean="0"/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3040914" y="3832170"/>
              <a:ext cx="847726" cy="7451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Solomon</a:t>
              </a:r>
            </a:p>
            <a:p>
              <a:pPr algn="ctr"/>
              <a:r>
                <a:rPr lang="en-US" altLang="ko-KR" sz="1100" dirty="0" smtClean="0"/>
                <a:t>Voice</a:t>
              </a:r>
            </a:p>
          </p:txBody>
        </p:sp>
        <p:sp>
          <p:nvSpPr>
            <p:cNvPr id="24" name="오른쪽 화살표 23"/>
            <p:cNvSpPr/>
            <p:nvPr/>
          </p:nvSpPr>
          <p:spPr>
            <a:xfrm>
              <a:off x="2705413" y="3976807"/>
              <a:ext cx="269945" cy="4558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4294685" y="3832170"/>
              <a:ext cx="847726" cy="7451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Diamond</a:t>
              </a:r>
            </a:p>
            <a:p>
              <a:pPr algn="ctr"/>
              <a:r>
                <a:rPr lang="en-US" altLang="ko-KR" sz="1100" dirty="0" smtClean="0"/>
                <a:t>Voice</a:t>
              </a:r>
              <a:endParaRPr lang="ko-KR" altLang="en-US" sz="1100" dirty="0"/>
            </a:p>
          </p:txBody>
        </p:sp>
        <p:sp>
          <p:nvSpPr>
            <p:cNvPr id="26" name="오른쪽 화살표 25"/>
            <p:cNvSpPr/>
            <p:nvPr/>
          </p:nvSpPr>
          <p:spPr>
            <a:xfrm>
              <a:off x="3955085" y="3977990"/>
              <a:ext cx="269945" cy="4558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/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6578197" y="3832167"/>
              <a:ext cx="847726" cy="7451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Vocoder</a:t>
              </a:r>
            </a:p>
            <a:p>
              <a:pPr algn="ctr"/>
              <a:r>
                <a:rPr lang="en-US" altLang="ko-KR" sz="700" dirty="0" smtClean="0"/>
                <a:t>(</a:t>
              </a:r>
              <a:r>
                <a:rPr lang="en-US" altLang="ko-KR" sz="700" dirty="0" err="1" smtClean="0"/>
                <a:t>AMR,CELT,etc</a:t>
              </a:r>
              <a:r>
                <a:rPr lang="en-US" altLang="ko-KR" sz="700" dirty="0" smtClean="0"/>
                <a:t>)</a:t>
              </a:r>
              <a:endParaRPr lang="ko-KR" altLang="en-US" sz="700" dirty="0"/>
            </a:p>
          </p:txBody>
        </p:sp>
        <p:sp>
          <p:nvSpPr>
            <p:cNvPr id="28" name="오른쪽 화살표 27"/>
            <p:cNvSpPr/>
            <p:nvPr/>
          </p:nvSpPr>
          <p:spPr>
            <a:xfrm>
              <a:off x="5207076" y="3976807"/>
              <a:ext cx="269945" cy="4558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/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9162270" y="3832167"/>
              <a:ext cx="837003" cy="745103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 smtClean="0"/>
                <a:t>3QUEST</a:t>
              </a:r>
            </a:p>
            <a:p>
              <a:pPr algn="ctr"/>
              <a:r>
                <a:rPr lang="en-US" altLang="ko-KR" sz="1050" dirty="0" smtClean="0"/>
                <a:t>Batch</a:t>
              </a:r>
              <a:endParaRPr lang="en-US" altLang="ko-KR" sz="1050" dirty="0" smtClean="0"/>
            </a:p>
            <a:p>
              <a:pPr algn="ctr"/>
              <a:r>
                <a:rPr lang="en-US" altLang="ko-KR" sz="1000" dirty="0" smtClean="0"/>
                <a:t>Application</a:t>
              </a:r>
              <a:endParaRPr lang="ko-KR" altLang="en-US" sz="1000" dirty="0"/>
            </a:p>
          </p:txBody>
        </p:sp>
        <p:sp>
          <p:nvSpPr>
            <p:cNvPr id="30" name="오른쪽 화살표 29"/>
            <p:cNvSpPr/>
            <p:nvPr/>
          </p:nvSpPr>
          <p:spPr>
            <a:xfrm>
              <a:off x="7490624" y="3963862"/>
              <a:ext cx="269945" cy="4558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7823203" y="3832167"/>
              <a:ext cx="943853" cy="7451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Fitting</a:t>
              </a:r>
            </a:p>
            <a:p>
              <a:pPr algn="ctr"/>
              <a:r>
                <a:rPr lang="en-US" altLang="ko-KR" sz="700" dirty="0" smtClean="0"/>
                <a:t>(Scale &amp; Format)</a:t>
              </a:r>
              <a:endParaRPr lang="en-US" altLang="ko-KR" sz="700" dirty="0" smtClean="0"/>
            </a:p>
          </p:txBody>
        </p:sp>
        <p:sp>
          <p:nvSpPr>
            <p:cNvPr id="32" name="오른쪽 화살표 31"/>
            <p:cNvSpPr/>
            <p:nvPr/>
          </p:nvSpPr>
          <p:spPr>
            <a:xfrm>
              <a:off x="8829690" y="3976804"/>
              <a:ext cx="269945" cy="4558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/>
            </a:p>
          </p:txBody>
        </p:sp>
        <p:sp>
          <p:nvSpPr>
            <p:cNvPr id="33" name="오른쪽 화살표 32"/>
            <p:cNvSpPr/>
            <p:nvPr/>
          </p:nvSpPr>
          <p:spPr>
            <a:xfrm>
              <a:off x="10061907" y="3960480"/>
              <a:ext cx="269945" cy="4558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/>
            </a:p>
          </p:txBody>
        </p:sp>
        <p:sp>
          <p:nvSpPr>
            <p:cNvPr id="34" name="모서리가 둥근 직사각형 33"/>
            <p:cNvSpPr/>
            <p:nvPr/>
          </p:nvSpPr>
          <p:spPr>
            <a:xfrm>
              <a:off x="10405626" y="3832166"/>
              <a:ext cx="913346" cy="745103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Predicted</a:t>
              </a:r>
            </a:p>
            <a:p>
              <a:pPr algn="ctr"/>
              <a:r>
                <a:rPr lang="en-US" altLang="ko-KR" sz="1100" dirty="0" smtClean="0"/>
                <a:t>Score</a:t>
              </a:r>
              <a:endParaRPr lang="ko-KR" altLang="en-US" sz="1100" dirty="0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5541374" y="3832169"/>
              <a:ext cx="639542" cy="7451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Gain2</a:t>
              </a:r>
              <a:endParaRPr lang="en-US" altLang="ko-KR" sz="1100" dirty="0" smtClean="0"/>
            </a:p>
          </p:txBody>
        </p:sp>
        <p:sp>
          <p:nvSpPr>
            <p:cNvPr id="36" name="오른쪽 화살표 35"/>
            <p:cNvSpPr/>
            <p:nvPr/>
          </p:nvSpPr>
          <p:spPr>
            <a:xfrm>
              <a:off x="6243551" y="3976807"/>
              <a:ext cx="269945" cy="4558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/>
            </a:p>
          </p:txBody>
        </p:sp>
        <p:sp>
          <p:nvSpPr>
            <p:cNvPr id="37" name="오른쪽 화살표 36"/>
            <p:cNvSpPr/>
            <p:nvPr/>
          </p:nvSpPr>
          <p:spPr>
            <a:xfrm>
              <a:off x="1669793" y="3976808"/>
              <a:ext cx="269945" cy="4558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2004091" y="3832170"/>
              <a:ext cx="639542" cy="7451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Gain1</a:t>
              </a:r>
              <a:endParaRPr lang="en-US" altLang="ko-KR" sz="1100" dirty="0" smtClean="0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681135" y="2752531"/>
              <a:ext cx="8471804" cy="2077163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왼쪽 중괄호 39"/>
            <p:cNvSpPr/>
            <p:nvPr/>
          </p:nvSpPr>
          <p:spPr>
            <a:xfrm rot="16200000">
              <a:off x="2811979" y="3111908"/>
              <a:ext cx="465657" cy="1071847"/>
            </a:xfrm>
            <a:prstGeom prst="leftBrace">
              <a:avLst>
                <a:gd name="adj1" fmla="val 9883"/>
                <a:gd name="adj2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2518209" y="3048327"/>
              <a:ext cx="1071846" cy="29135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(1)MIC Cal.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522513" y="3265722"/>
            <a:ext cx="1129004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/>
              <a:t>각 </a:t>
            </a:r>
            <a:r>
              <a:rPr lang="ko-KR" altLang="en-US" sz="1400" dirty="0" err="1" smtClean="0"/>
              <a:t>블럭별</a:t>
            </a:r>
            <a:r>
              <a:rPr lang="ko-KR" altLang="en-US" sz="1400" dirty="0" smtClean="0"/>
              <a:t> 설명 </a:t>
            </a:r>
            <a:r>
              <a:rPr lang="en-US" altLang="ko-KR" sz="1400" dirty="0" smtClean="0"/>
              <a:t>:</a:t>
            </a:r>
          </a:p>
          <a:p>
            <a:endParaRPr lang="en-US" altLang="ko-KR" sz="1400" dirty="0" smtClean="0"/>
          </a:p>
          <a:p>
            <a:pPr marL="342900" indent="-342900">
              <a:buAutoNum type="arabicPeriod"/>
            </a:pPr>
            <a:r>
              <a:rPr lang="en-US" altLang="ko-KR" sz="1400" dirty="0" smtClean="0"/>
              <a:t>Gain x : QC Platform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topology </a:t>
            </a:r>
            <a:r>
              <a:rPr lang="ko-KR" altLang="en-US" sz="1400" dirty="0" smtClean="0"/>
              <a:t>실제 블록을 모사하기 위한 단순 </a:t>
            </a:r>
            <a:r>
              <a:rPr lang="en-US" altLang="ko-KR" sz="1400" dirty="0" smtClean="0"/>
              <a:t>gain</a:t>
            </a:r>
            <a:r>
              <a:rPr lang="ko-KR" altLang="en-US" sz="1400" dirty="0" err="1" smtClean="0"/>
              <a:t>블럭</a:t>
            </a:r>
            <a:r>
              <a:rPr lang="en-US" altLang="ko-KR" sz="1400" dirty="0" smtClean="0"/>
              <a:t>(QC</a:t>
            </a:r>
            <a:r>
              <a:rPr lang="ko-KR" altLang="en-US" sz="1400" dirty="0" smtClean="0"/>
              <a:t>모델인 경우에만 동작</a:t>
            </a:r>
            <a:r>
              <a:rPr lang="en-US" altLang="ko-KR" sz="1400" dirty="0" smtClean="0"/>
              <a:t>.)</a:t>
            </a:r>
          </a:p>
          <a:p>
            <a:pPr marL="342900" indent="-342900">
              <a:buAutoNum type="arabicPeriod"/>
            </a:pPr>
            <a:endParaRPr lang="en-US" altLang="ko-KR" sz="1400" dirty="0" smtClean="0"/>
          </a:p>
          <a:p>
            <a:pPr marL="342900" indent="-342900">
              <a:buAutoNum type="arabicPeriod"/>
            </a:pPr>
            <a:r>
              <a:rPr lang="en-US" altLang="ko-KR" sz="1400" dirty="0" smtClean="0"/>
              <a:t>MIC Cal. : </a:t>
            </a:r>
            <a:r>
              <a:rPr lang="ko-KR" altLang="en-US" sz="1400" dirty="0" smtClean="0"/>
              <a:t>사용되어질 </a:t>
            </a:r>
            <a:r>
              <a:rPr lang="en-US" altLang="ko-KR" sz="1400" dirty="0" smtClean="0"/>
              <a:t>MIC </a:t>
            </a:r>
            <a:r>
              <a:rPr lang="ko-KR" altLang="en-US" sz="1400" dirty="0" smtClean="0"/>
              <a:t>입력에 대해 </a:t>
            </a:r>
            <a:r>
              <a:rPr lang="en-US" altLang="ko-KR" sz="1400" dirty="0" err="1" smtClean="0"/>
              <a:t>SolomonVoice</a:t>
            </a:r>
            <a:r>
              <a:rPr lang="ko-KR" altLang="en-US" sz="1400" dirty="0" smtClean="0"/>
              <a:t>에 최적의 성능을 위해 </a:t>
            </a:r>
            <a:r>
              <a:rPr lang="en-US" altLang="ko-KR" sz="1400" dirty="0" smtClean="0"/>
              <a:t>Reference MIC</a:t>
            </a:r>
            <a:r>
              <a:rPr lang="ko-KR" altLang="en-US" sz="1400" dirty="0" smtClean="0"/>
              <a:t>의 주파수 응답특성을 </a:t>
            </a:r>
            <a:r>
              <a:rPr lang="en-US" altLang="ko-KR" sz="1400" dirty="0" smtClean="0"/>
              <a:t>Target</a:t>
            </a:r>
            <a:r>
              <a:rPr lang="ko-KR" altLang="en-US" sz="1400" dirty="0" smtClean="0"/>
              <a:t>으로 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            Fitting</a:t>
            </a:r>
            <a:r>
              <a:rPr lang="ko-KR" altLang="en-US" sz="1400" dirty="0" smtClean="0"/>
              <a:t>되도록 하는 </a:t>
            </a:r>
            <a:r>
              <a:rPr lang="en-US" altLang="ko-KR" sz="1400" dirty="0" smtClean="0"/>
              <a:t>Calibration </a:t>
            </a:r>
            <a:r>
              <a:rPr lang="ko-KR" altLang="en-US" sz="1400" dirty="0" smtClean="0"/>
              <a:t>필터로 해당 필터 계수는 </a:t>
            </a:r>
            <a:r>
              <a:rPr lang="en-US" altLang="ko-KR" sz="1400" dirty="0" err="1" smtClean="0"/>
              <a:t>SolomonVoice</a:t>
            </a:r>
            <a:r>
              <a:rPr lang="en-US" altLang="ko-KR" sz="1400" dirty="0" smtClean="0"/>
              <a:t> </a:t>
            </a:r>
            <a:r>
              <a:rPr lang="ko-KR" altLang="en-US" sz="1400" dirty="0" err="1" smtClean="0"/>
              <a:t>튜닝인자로</a:t>
            </a:r>
            <a:r>
              <a:rPr lang="ko-KR" altLang="en-US" sz="1400" dirty="0" smtClean="0"/>
              <a:t> 포함되어 </a:t>
            </a:r>
            <a:r>
              <a:rPr lang="ko-KR" altLang="en-US" sz="1400" dirty="0" err="1" smtClean="0"/>
              <a:t>적용되어짐</a:t>
            </a:r>
            <a:r>
              <a:rPr lang="en-US" altLang="ko-KR" sz="1400" dirty="0" smtClean="0"/>
              <a:t>.</a:t>
            </a:r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3.   </a:t>
            </a:r>
            <a:r>
              <a:rPr lang="en-US" altLang="ko-KR" sz="1400" dirty="0" err="1" smtClean="0"/>
              <a:t>SolomonVoice</a:t>
            </a:r>
            <a:r>
              <a:rPr lang="en-US" altLang="ko-KR" sz="1400" dirty="0" smtClean="0"/>
              <a:t> : </a:t>
            </a:r>
            <a:r>
              <a:rPr lang="ko-KR" altLang="en-US" sz="1400" dirty="0" err="1" smtClean="0"/>
              <a:t>송수화</a:t>
            </a:r>
            <a:r>
              <a:rPr lang="ko-KR" altLang="en-US" sz="1400" dirty="0" smtClean="0"/>
              <a:t> 솔루션으로 </a:t>
            </a:r>
            <a:r>
              <a:rPr lang="en-US" altLang="ko-KR" sz="1400" dirty="0" smtClean="0"/>
              <a:t>lib or </a:t>
            </a:r>
            <a:r>
              <a:rPr lang="en-US" altLang="ko-KR" sz="1400" dirty="0" err="1" smtClean="0"/>
              <a:t>Excutable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형태로 해당 시스템에 적용</a:t>
            </a:r>
            <a:r>
              <a:rPr lang="en-US" altLang="ko-KR" sz="1400" dirty="0" smtClean="0"/>
              <a:t>.</a:t>
            </a:r>
            <a:endParaRPr lang="en-US" altLang="ko-KR" sz="1400" dirty="0"/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4.   </a:t>
            </a:r>
            <a:r>
              <a:rPr lang="en-US" altLang="ko-KR" sz="1400" dirty="0" err="1" smtClean="0"/>
              <a:t>DiamondVoice</a:t>
            </a:r>
            <a:r>
              <a:rPr lang="en-US" altLang="ko-KR" sz="1400" dirty="0" smtClean="0"/>
              <a:t> </a:t>
            </a:r>
            <a:r>
              <a:rPr lang="en-US" altLang="ko-KR" sz="1400" dirty="0"/>
              <a:t>: </a:t>
            </a:r>
            <a:r>
              <a:rPr lang="ko-KR" altLang="en-US" sz="1400" dirty="0" err="1"/>
              <a:t>송수화</a:t>
            </a:r>
            <a:r>
              <a:rPr lang="ko-KR" altLang="en-US" sz="1400" dirty="0"/>
              <a:t> </a:t>
            </a:r>
            <a:r>
              <a:rPr lang="ko-KR" altLang="en-US" sz="1400" dirty="0" smtClean="0"/>
              <a:t>솔루션으로 </a:t>
            </a:r>
            <a:r>
              <a:rPr lang="en-US" altLang="ko-KR" sz="1400" dirty="0" smtClean="0"/>
              <a:t>lib</a:t>
            </a:r>
            <a:r>
              <a:rPr lang="en-US" altLang="ko-KR" sz="1400" dirty="0"/>
              <a:t> or </a:t>
            </a:r>
            <a:r>
              <a:rPr lang="en-US" altLang="ko-KR" sz="1400" dirty="0" err="1"/>
              <a:t>Excutable</a:t>
            </a:r>
            <a:r>
              <a:rPr lang="en-US" altLang="ko-KR" sz="1400" dirty="0" smtClean="0"/>
              <a:t> </a:t>
            </a:r>
            <a:r>
              <a:rPr lang="ko-KR" altLang="en-US" sz="1400" dirty="0"/>
              <a:t>형태로 해당 시스템에 적용</a:t>
            </a:r>
            <a:r>
              <a:rPr lang="en-US" altLang="ko-KR" sz="1400" dirty="0"/>
              <a:t>.</a:t>
            </a:r>
          </a:p>
          <a:p>
            <a:endParaRPr lang="en-US" altLang="ko-KR" sz="1400" dirty="0" smtClean="0"/>
          </a:p>
          <a:p>
            <a:pPr marL="342900" indent="-342900">
              <a:buAutoNum type="arabicPeriod" startAt="5"/>
            </a:pPr>
            <a:r>
              <a:rPr lang="en-US" altLang="ko-KR" sz="1400" dirty="0" smtClean="0"/>
              <a:t>Vocoder : </a:t>
            </a:r>
            <a:r>
              <a:rPr lang="ko-KR" altLang="en-US" sz="1400" dirty="0" smtClean="0"/>
              <a:t>마이크의 입력이 솔루션 처리 후 </a:t>
            </a:r>
            <a:r>
              <a:rPr lang="en-US" altLang="ko-KR" sz="1400" dirty="0" smtClean="0"/>
              <a:t>Vocoder</a:t>
            </a:r>
            <a:r>
              <a:rPr lang="ko-KR" altLang="en-US" sz="1400" dirty="0" smtClean="0"/>
              <a:t>를 통해 </a:t>
            </a:r>
            <a:r>
              <a:rPr lang="en-US" altLang="ko-KR" sz="1400" dirty="0" smtClean="0"/>
              <a:t>Encode</a:t>
            </a:r>
            <a:r>
              <a:rPr lang="ko-KR" altLang="en-US" sz="1400" dirty="0" smtClean="0"/>
              <a:t>된 패킷이 네트워크를 통해 전달 된다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그것을 모사하기 위한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                 </a:t>
            </a:r>
            <a:r>
              <a:rPr lang="ko-KR" altLang="en-US" sz="1400" dirty="0" smtClean="0"/>
              <a:t>음성 </a:t>
            </a:r>
            <a:r>
              <a:rPr lang="ko-KR" altLang="en-US" sz="1400" dirty="0" err="1" smtClean="0"/>
              <a:t>코덱으로</a:t>
            </a:r>
            <a:r>
              <a:rPr lang="ko-KR" altLang="en-US" sz="1400" dirty="0" smtClean="0"/>
              <a:t> 실제 </a:t>
            </a:r>
            <a:r>
              <a:rPr lang="en-US" altLang="ko-KR" sz="1400" dirty="0" smtClean="0"/>
              <a:t>Exe</a:t>
            </a:r>
            <a:r>
              <a:rPr lang="ko-KR" altLang="en-US" sz="1400" dirty="0" smtClean="0"/>
              <a:t>형태로 존재하며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네트워크 환경을 모사하기위해 단순히 </a:t>
            </a:r>
            <a:r>
              <a:rPr lang="en-US" altLang="ko-KR" sz="1400" dirty="0" smtClean="0"/>
              <a:t>Encode/Decode </a:t>
            </a:r>
            <a:r>
              <a:rPr lang="ko-KR" altLang="en-US" sz="1400" dirty="0" smtClean="0"/>
              <a:t>처리를 하게 된다</a:t>
            </a:r>
            <a:r>
              <a:rPr lang="en-US" altLang="ko-KR" sz="1400" dirty="0" smtClean="0"/>
              <a:t>.</a:t>
            </a:r>
          </a:p>
          <a:p>
            <a:r>
              <a:rPr lang="ko-KR" altLang="en-US" sz="1400" dirty="0" smtClean="0"/>
              <a:t> </a:t>
            </a:r>
            <a:endParaRPr lang="en-US" altLang="ko-KR" sz="1400" dirty="0" smtClean="0"/>
          </a:p>
          <a:p>
            <a:r>
              <a:rPr lang="en-US" altLang="ko-KR" sz="1400" dirty="0" smtClean="0"/>
              <a:t>6.    Fitting : 3QUEST batch </a:t>
            </a:r>
            <a:r>
              <a:rPr lang="ko-KR" altLang="en-US" sz="1400" dirty="0" smtClean="0"/>
              <a:t>처리를 하기 위한 전처리 블록으로 </a:t>
            </a:r>
            <a:r>
              <a:rPr lang="en-US" altLang="ko-KR" sz="1400" dirty="0" smtClean="0"/>
              <a:t>3QUEST</a:t>
            </a:r>
            <a:r>
              <a:rPr lang="ko-KR" altLang="en-US" sz="1400" dirty="0" smtClean="0"/>
              <a:t> 프로그램에서 요구되는 </a:t>
            </a:r>
            <a:r>
              <a:rPr lang="en-US" altLang="ko-KR" sz="1400" dirty="0" smtClean="0"/>
              <a:t>PCM Format</a:t>
            </a:r>
            <a:r>
              <a:rPr lang="ko-KR" altLang="en-US" sz="1400" dirty="0" smtClean="0"/>
              <a:t>과 </a:t>
            </a:r>
            <a:r>
              <a:rPr lang="en-US" altLang="ko-KR" sz="1400" dirty="0" smtClean="0"/>
              <a:t>Scale</a:t>
            </a:r>
            <a:r>
              <a:rPr lang="ko-KR" altLang="en-US" sz="1400" dirty="0" smtClean="0"/>
              <a:t>을 조정하는 블록</a:t>
            </a:r>
            <a:r>
              <a:rPr lang="en-US" altLang="ko-KR" sz="1400" dirty="0" smtClean="0"/>
              <a:t>.</a:t>
            </a:r>
            <a:endParaRPr lang="ko-KR" altLang="en-US" sz="1400" dirty="0"/>
          </a:p>
        </p:txBody>
      </p:sp>
      <p:sp>
        <p:nvSpPr>
          <p:cNvPr id="16" name="직사각형 15"/>
          <p:cNvSpPr/>
          <p:nvPr/>
        </p:nvSpPr>
        <p:spPr>
          <a:xfrm>
            <a:off x="214604" y="326571"/>
            <a:ext cx="11597950" cy="26405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1940763" y="2407301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[1]</a:t>
            </a:r>
            <a:endParaRPr lang="ko-KR" alt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482478" y="2407301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[1]</a:t>
            </a:r>
            <a:endParaRPr lang="ko-KR" alt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2656109" y="1141127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[2]</a:t>
            </a:r>
            <a:endParaRPr lang="ko-KR" alt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070500" y="2410187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[3]</a:t>
            </a:r>
            <a:endParaRPr lang="ko-KR" alt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4338691" y="2407301"/>
            <a:ext cx="407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[4]</a:t>
            </a:r>
            <a:endParaRPr lang="ko-KR" alt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620067" y="2407301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[5]</a:t>
            </a:r>
            <a:endParaRPr lang="ko-KR" alt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934549" y="2419517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[6]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00694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/>
          <p:cNvSpPr txBox="1"/>
          <p:nvPr/>
        </p:nvSpPr>
        <p:spPr>
          <a:xfrm>
            <a:off x="130628" y="139967"/>
            <a:ext cx="11290041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Detail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:</a:t>
            </a:r>
          </a:p>
          <a:p>
            <a:endParaRPr lang="en-US" altLang="ko-KR" sz="1400" dirty="0" smtClean="0"/>
          </a:p>
          <a:p>
            <a:pPr marL="342900" indent="-342900">
              <a:buAutoNum type="arabicPeriod"/>
            </a:pPr>
            <a:r>
              <a:rPr lang="en-US" altLang="ko-KR" sz="1400" dirty="0" smtClean="0"/>
              <a:t>Gain x : QC Platform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topology </a:t>
            </a:r>
            <a:r>
              <a:rPr lang="ko-KR" altLang="en-US" sz="1400" dirty="0" smtClean="0"/>
              <a:t>실제 블록을 모사하기 위한 단순 </a:t>
            </a:r>
            <a:r>
              <a:rPr lang="en-US" altLang="ko-KR" sz="1400" dirty="0" smtClean="0"/>
              <a:t>gain</a:t>
            </a:r>
            <a:r>
              <a:rPr lang="ko-KR" altLang="en-US" sz="1400" dirty="0" err="1" smtClean="0"/>
              <a:t>블럭</a:t>
            </a:r>
            <a:r>
              <a:rPr lang="en-US" altLang="ko-KR" sz="1400" dirty="0" smtClean="0"/>
              <a:t>(QC</a:t>
            </a:r>
            <a:r>
              <a:rPr lang="ko-KR" altLang="en-US" sz="1400" dirty="0" smtClean="0"/>
              <a:t>모델인 경우에만 동작</a:t>
            </a:r>
            <a:r>
              <a:rPr lang="en-US" altLang="ko-KR" sz="1400" dirty="0" smtClean="0"/>
              <a:t>.)</a:t>
            </a:r>
          </a:p>
          <a:p>
            <a:pPr lvl="1"/>
            <a:r>
              <a:rPr lang="en-US" altLang="ko-KR" sz="1400" dirty="0" smtClean="0"/>
              <a:t>- Default : 0 dB , ( -50dB ~ +50dB )</a:t>
            </a:r>
            <a:endParaRPr lang="en-US" altLang="ko-KR" sz="1400" dirty="0"/>
          </a:p>
          <a:p>
            <a:pPr marL="342900" indent="-342900">
              <a:buAutoNum type="arabicPeriod"/>
            </a:pPr>
            <a:endParaRPr lang="en-US" altLang="ko-KR" sz="1400" dirty="0" smtClean="0"/>
          </a:p>
          <a:p>
            <a:pPr marL="342900" indent="-342900">
              <a:buAutoNum type="arabicPeriod"/>
            </a:pPr>
            <a:endParaRPr lang="en-US" altLang="ko-KR" sz="1400" dirty="0" smtClean="0"/>
          </a:p>
          <a:p>
            <a:pPr marL="342900" indent="-342900">
              <a:buAutoNum type="arabicPeriod"/>
            </a:pPr>
            <a:r>
              <a:rPr lang="en-US" altLang="ko-KR" sz="1400" dirty="0" smtClean="0"/>
              <a:t>MIC Cal. : </a:t>
            </a:r>
            <a:r>
              <a:rPr lang="en-US" altLang="ko-KR" sz="1400" dirty="0" err="1" smtClean="0"/>
              <a:t>Matlab</a:t>
            </a:r>
            <a:r>
              <a:rPr lang="en-US" altLang="ko-KR" sz="1400" dirty="0" smtClean="0"/>
              <a:t> </a:t>
            </a:r>
            <a:r>
              <a:rPr lang="en-US" altLang="ko-KR" sz="1400" dirty="0" err="1" smtClean="0"/>
              <a:t>Excutable</a:t>
            </a:r>
            <a:r>
              <a:rPr lang="ko-KR" altLang="en-US" sz="1400" dirty="0" smtClean="0"/>
              <a:t>형태로 </a:t>
            </a:r>
            <a:r>
              <a:rPr lang="en-US" altLang="ko-KR" sz="1400" dirty="0" smtClean="0"/>
              <a:t>32tab FIR </a:t>
            </a:r>
            <a:r>
              <a:rPr lang="ko-KR" altLang="en-US" sz="1400" dirty="0" smtClean="0"/>
              <a:t>필터 계수를 파일에 출력해준다</a:t>
            </a:r>
            <a:r>
              <a:rPr lang="en-US" altLang="ko-KR" sz="1400" dirty="0" smtClean="0"/>
              <a:t>.</a:t>
            </a:r>
          </a:p>
          <a:p>
            <a:endParaRPr lang="en-US" altLang="ko-KR" sz="1400" dirty="0" smtClean="0"/>
          </a:p>
          <a:p>
            <a:endParaRPr lang="en-US" altLang="ko-KR" sz="1400" dirty="0" smtClean="0"/>
          </a:p>
          <a:p>
            <a:pPr marL="342900" indent="-342900">
              <a:buAutoNum type="arabicPeriod" startAt="3"/>
            </a:pPr>
            <a:r>
              <a:rPr lang="en-US" altLang="ko-KR" sz="1400" dirty="0" err="1" smtClean="0"/>
              <a:t>SolomonVoice</a:t>
            </a:r>
            <a:r>
              <a:rPr lang="en-US" altLang="ko-KR" sz="1400" dirty="0" smtClean="0"/>
              <a:t> : </a:t>
            </a:r>
            <a:r>
              <a:rPr lang="ko-KR" altLang="en-US" sz="1400" dirty="0" smtClean="0"/>
              <a:t>약속된 형태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해당 </a:t>
            </a:r>
            <a:r>
              <a:rPr lang="en-US" altLang="ko-KR" sz="1400" dirty="0" smtClean="0"/>
              <a:t>Parser / .txt)</a:t>
            </a:r>
            <a:r>
              <a:rPr lang="ko-KR" altLang="en-US" sz="1400" dirty="0" smtClean="0"/>
              <a:t>의 </a:t>
            </a:r>
            <a:r>
              <a:rPr lang="ko-KR" altLang="en-US" sz="1400" dirty="0" err="1" smtClean="0"/>
              <a:t>튜닝파일</a:t>
            </a:r>
            <a:r>
              <a:rPr lang="en-US" altLang="ko-KR" sz="1400" dirty="0" smtClean="0"/>
              <a:t>(</a:t>
            </a:r>
            <a:r>
              <a:rPr lang="ko-KR" altLang="en-US" sz="1400" dirty="0"/>
              <a:t>위의 </a:t>
            </a:r>
            <a:r>
              <a:rPr lang="en-US" altLang="ko-KR" sz="1400" dirty="0"/>
              <a:t>MIC Cal. </a:t>
            </a:r>
            <a:r>
              <a:rPr lang="ko-KR" altLang="en-US" sz="1400" dirty="0"/>
              <a:t>을 포함</a:t>
            </a:r>
            <a:r>
              <a:rPr lang="en-US" altLang="ko-KR" sz="1400" dirty="0"/>
              <a:t>) </a:t>
            </a:r>
            <a:r>
              <a:rPr lang="ko-KR" altLang="en-US" sz="1400" dirty="0" smtClean="0"/>
              <a:t>을 로딩 하여 시뮬레이션 한다</a:t>
            </a:r>
            <a:r>
              <a:rPr lang="en-US" altLang="ko-KR" sz="1400" dirty="0" smtClean="0"/>
              <a:t>.</a:t>
            </a:r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      - </a:t>
            </a:r>
            <a:r>
              <a:rPr lang="en-US" altLang="ko-KR" sz="1400" dirty="0" err="1" smtClean="0"/>
              <a:t>dll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라이브러리</a:t>
            </a:r>
            <a:r>
              <a:rPr lang="en-US" altLang="ko-KR" sz="1400" dirty="0" smtClean="0"/>
              <a:t> or </a:t>
            </a:r>
            <a:r>
              <a:rPr lang="en-US" altLang="ko-KR" sz="1400" dirty="0" err="1" smtClean="0"/>
              <a:t>Excutable</a:t>
            </a:r>
            <a:r>
              <a:rPr lang="en-US" altLang="ko-KR" sz="1400" dirty="0" smtClean="0"/>
              <a:t> </a:t>
            </a:r>
            <a:endParaRPr lang="en-US" altLang="ko-KR" sz="1400" dirty="0"/>
          </a:p>
          <a:p>
            <a:pPr marL="342900" indent="-342900">
              <a:buAutoNum type="arabicPeriod" startAt="3"/>
            </a:pPr>
            <a:endParaRPr lang="en-US" altLang="ko-KR" sz="1400" dirty="0"/>
          </a:p>
          <a:p>
            <a:endParaRPr lang="en-US" altLang="ko-KR" sz="1400" dirty="0" smtClean="0"/>
          </a:p>
          <a:p>
            <a:pPr marL="342900" indent="-342900">
              <a:buAutoNum type="arabicPeriod" startAt="4"/>
            </a:pPr>
            <a:r>
              <a:rPr lang="en-US" altLang="ko-KR" sz="1400" dirty="0" err="1" smtClean="0"/>
              <a:t>DiamondVoice</a:t>
            </a:r>
            <a:r>
              <a:rPr lang="en-US" altLang="ko-KR" sz="1400" dirty="0" smtClean="0"/>
              <a:t> </a:t>
            </a:r>
            <a:r>
              <a:rPr lang="en-US" altLang="ko-KR" sz="1400" dirty="0"/>
              <a:t>: </a:t>
            </a:r>
            <a:r>
              <a:rPr lang="ko-KR" altLang="en-US" sz="1400" dirty="0"/>
              <a:t>약속된 </a:t>
            </a:r>
            <a:r>
              <a:rPr lang="ko-KR" altLang="en-US" sz="1400" dirty="0" smtClean="0"/>
              <a:t>형태</a:t>
            </a:r>
            <a:r>
              <a:rPr lang="en-US" altLang="ko-KR" sz="1400" dirty="0" smtClean="0"/>
              <a:t>(</a:t>
            </a:r>
            <a:r>
              <a:rPr lang="ko-KR" altLang="en-US" sz="1400" dirty="0"/>
              <a:t>해당 </a:t>
            </a:r>
            <a:r>
              <a:rPr lang="en-US" altLang="ko-KR" sz="1400" dirty="0"/>
              <a:t>Parser / </a:t>
            </a:r>
            <a:r>
              <a:rPr lang="en-US" altLang="ko-KR" sz="1400" dirty="0" smtClean="0"/>
              <a:t>.</a:t>
            </a:r>
            <a:r>
              <a:rPr lang="en-US" altLang="ko-KR" sz="1400" dirty="0"/>
              <a:t>txt) </a:t>
            </a:r>
            <a:r>
              <a:rPr lang="ko-KR" altLang="en-US" sz="1400" dirty="0" smtClean="0"/>
              <a:t>의 </a:t>
            </a:r>
            <a:r>
              <a:rPr lang="ko-KR" altLang="en-US" sz="1400" dirty="0" err="1" smtClean="0"/>
              <a:t>튜닝파일을</a:t>
            </a:r>
            <a:r>
              <a:rPr lang="ko-KR" altLang="en-US" sz="1400" dirty="0" smtClean="0"/>
              <a:t> </a:t>
            </a:r>
            <a:r>
              <a:rPr lang="ko-KR" altLang="en-US" sz="1400" dirty="0"/>
              <a:t>로딩 하여 시뮬레이션 한다</a:t>
            </a:r>
            <a:r>
              <a:rPr lang="en-US" altLang="ko-KR" sz="1400" dirty="0" smtClean="0"/>
              <a:t>.</a:t>
            </a:r>
          </a:p>
          <a:p>
            <a:pPr marL="342900" indent="-342900">
              <a:buAutoNum type="arabicPeriod" startAt="4"/>
            </a:pPr>
            <a:endParaRPr lang="en-US" altLang="ko-KR" sz="1400" dirty="0"/>
          </a:p>
          <a:p>
            <a:endParaRPr lang="en-US" altLang="ko-KR" sz="1400" dirty="0" smtClean="0"/>
          </a:p>
          <a:p>
            <a:pPr marL="342900" indent="-342900">
              <a:buAutoNum type="arabicPeriod" startAt="5"/>
            </a:pPr>
            <a:r>
              <a:rPr lang="en-US" altLang="ko-KR" sz="1400" dirty="0" smtClean="0"/>
              <a:t>Vocoder : </a:t>
            </a:r>
            <a:r>
              <a:rPr lang="ko-KR" altLang="en-US" sz="1400" dirty="0" smtClean="0"/>
              <a:t>음성 </a:t>
            </a:r>
            <a:r>
              <a:rPr lang="ko-KR" altLang="en-US" sz="1400" dirty="0" err="1" smtClean="0"/>
              <a:t>코덱으로</a:t>
            </a:r>
            <a:r>
              <a:rPr lang="ko-KR" altLang="en-US" sz="1400" dirty="0" smtClean="0"/>
              <a:t> 실제 </a:t>
            </a:r>
            <a:r>
              <a:rPr lang="en-US" altLang="ko-KR" sz="1400" dirty="0" smtClean="0"/>
              <a:t>Exe</a:t>
            </a:r>
            <a:r>
              <a:rPr lang="ko-KR" altLang="en-US" sz="1400" dirty="0" smtClean="0"/>
              <a:t>형태로 존재하며 </a:t>
            </a:r>
            <a:r>
              <a:rPr lang="en-US" altLang="ko-KR" sz="1400" dirty="0" smtClean="0"/>
              <a:t>Diamond Voice </a:t>
            </a:r>
            <a:r>
              <a:rPr lang="ko-KR" altLang="en-US" sz="1400" dirty="0" smtClean="0"/>
              <a:t>뒤에 존재한다</a:t>
            </a:r>
            <a:r>
              <a:rPr lang="en-US" altLang="ko-KR" sz="1400" dirty="0" smtClean="0"/>
              <a:t>.</a:t>
            </a:r>
          </a:p>
          <a:p>
            <a:pPr marL="342900" indent="-342900">
              <a:buAutoNum type="arabicPeriod" startAt="5"/>
            </a:pPr>
            <a:endParaRPr lang="en-US" altLang="ko-KR" sz="1400" dirty="0" smtClean="0"/>
          </a:p>
          <a:p>
            <a:r>
              <a:rPr lang="ko-KR" altLang="en-US" sz="1400" dirty="0" smtClean="0"/>
              <a:t> </a:t>
            </a:r>
            <a:endParaRPr lang="en-US" altLang="ko-KR" sz="1400" dirty="0" smtClean="0"/>
          </a:p>
          <a:p>
            <a:pPr marL="342900" indent="-342900">
              <a:buAutoNum type="arabicPeriod" startAt="6"/>
            </a:pPr>
            <a:r>
              <a:rPr lang="en-US" altLang="ko-KR" sz="1400" dirty="0" smtClean="0"/>
              <a:t>Fitting : 3QUEST batch </a:t>
            </a:r>
            <a:r>
              <a:rPr lang="ko-KR" altLang="en-US" sz="1400" dirty="0" smtClean="0"/>
              <a:t>처리를 하기 위한 전처리 블록으로 </a:t>
            </a:r>
            <a:r>
              <a:rPr lang="en-US" altLang="ko-KR" sz="1400" dirty="0" smtClean="0"/>
              <a:t>3QUEST</a:t>
            </a:r>
            <a:r>
              <a:rPr lang="ko-KR" altLang="en-US" sz="1400" dirty="0" smtClean="0"/>
              <a:t> 프로그램에서 요구되는 </a:t>
            </a:r>
            <a:r>
              <a:rPr lang="en-US" altLang="ko-KR" sz="1400" dirty="0" smtClean="0"/>
              <a:t>PCM Format</a:t>
            </a:r>
            <a:r>
              <a:rPr lang="ko-KR" altLang="en-US" sz="1400" dirty="0" smtClean="0"/>
              <a:t>과 </a:t>
            </a:r>
            <a:r>
              <a:rPr lang="en-US" altLang="ko-KR" sz="1400" dirty="0" smtClean="0"/>
              <a:t>Scale</a:t>
            </a:r>
            <a:r>
              <a:rPr lang="ko-KR" altLang="en-US" sz="1400" dirty="0" smtClean="0"/>
              <a:t>을 조정하는 블록</a:t>
            </a:r>
            <a:r>
              <a:rPr lang="en-US" altLang="ko-KR" sz="1400" dirty="0" smtClean="0"/>
              <a:t>.</a:t>
            </a:r>
          </a:p>
          <a:p>
            <a:r>
              <a:rPr lang="en-US" altLang="ko-KR" sz="1400" dirty="0" smtClean="0"/>
              <a:t>        - Format </a:t>
            </a:r>
            <a:r>
              <a:rPr lang="ko-KR" altLang="en-US" sz="1400" dirty="0" smtClean="0"/>
              <a:t>변환 </a:t>
            </a:r>
            <a:r>
              <a:rPr lang="en-US" altLang="ko-KR" sz="1400" dirty="0" smtClean="0"/>
              <a:t>: 16k/1ch/16bit signed format </a:t>
            </a:r>
            <a:r>
              <a:rPr lang="en-US" altLang="ko-KR" sz="1400" dirty="0" smtClean="0">
                <a:sym typeface="Wingdings" panose="05000000000000000000" pitchFamily="2" charset="2"/>
              </a:rPr>
              <a:t> </a:t>
            </a:r>
            <a:r>
              <a:rPr lang="en-US" altLang="ko-KR" sz="1400" dirty="0" err="1" smtClean="0">
                <a:sym typeface="Wingdings" panose="05000000000000000000" pitchFamily="2" charset="2"/>
              </a:rPr>
              <a:t>ieee</a:t>
            </a:r>
            <a:r>
              <a:rPr lang="en-US" altLang="ko-KR" sz="1400" dirty="0" smtClean="0">
                <a:sym typeface="Wingdings" panose="05000000000000000000" pitchFamily="2" charset="2"/>
              </a:rPr>
              <a:t> </a:t>
            </a:r>
            <a:r>
              <a:rPr lang="en-US" altLang="ko-KR" sz="1400" dirty="0" smtClean="0"/>
              <a:t>float format(</a:t>
            </a:r>
            <a:r>
              <a:rPr lang="ko-KR" altLang="en-US" sz="1400" dirty="0" err="1" smtClean="0"/>
              <a:t>백순호님</a:t>
            </a:r>
            <a:r>
              <a:rPr lang="ko-KR" altLang="en-US" sz="1400" dirty="0" smtClean="0"/>
              <a:t> 오시면 </a:t>
            </a:r>
            <a:r>
              <a:rPr lang="ko-KR" altLang="en-US" sz="1400" dirty="0" err="1" smtClean="0"/>
              <a:t>확인필요</a:t>
            </a:r>
            <a:r>
              <a:rPr lang="en-US" altLang="ko-KR" sz="1400" dirty="0" smtClean="0"/>
              <a:t>)</a:t>
            </a:r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      - Scale </a:t>
            </a:r>
            <a:r>
              <a:rPr lang="ko-KR" altLang="en-US" sz="1400" dirty="0" smtClean="0"/>
              <a:t>조정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실험 후 조정</a:t>
            </a:r>
            <a:r>
              <a:rPr lang="en-US" altLang="ko-KR" sz="1400" dirty="0" smtClean="0"/>
              <a:t>.</a:t>
            </a:r>
            <a:endParaRPr lang="en-US" altLang="ko-KR" sz="1400" dirty="0"/>
          </a:p>
          <a:p>
            <a:endParaRPr lang="en-US" altLang="ko-KR" sz="1400" dirty="0" smtClean="0"/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7.    </a:t>
            </a:r>
            <a:r>
              <a:rPr lang="ko-KR" altLang="en-US" sz="1400" dirty="0" smtClean="0"/>
              <a:t>통합 </a:t>
            </a:r>
            <a:r>
              <a:rPr lang="en-US" altLang="ko-KR" sz="1400" dirty="0" smtClean="0"/>
              <a:t>UI : C# </a:t>
            </a:r>
            <a:r>
              <a:rPr lang="ko-KR" altLang="en-US" sz="1400" dirty="0" smtClean="0"/>
              <a:t>기반으로 작성될 예정</a:t>
            </a:r>
            <a:r>
              <a:rPr lang="en-US" altLang="ko-KR" sz="1400" dirty="0" smtClean="0"/>
              <a:t>.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906841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1459</TotalTime>
  <Words>502</Words>
  <Application>Microsoft Office PowerPoint</Application>
  <PresentationFormat>와이드스크린</PresentationFormat>
  <Paragraphs>97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맑은 고딕</vt:lpstr>
      <vt:lpstr>Arial</vt:lpstr>
      <vt:lpstr>Calibri</vt:lpstr>
      <vt:lpstr>Wingdings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ss125.park</dc:creator>
  <cp:lastModifiedBy>ss125.park</cp:lastModifiedBy>
  <cp:revision>24</cp:revision>
  <cp:lastPrinted>2019-07-30T05:15:04Z</cp:lastPrinted>
  <dcterms:created xsi:type="dcterms:W3CDTF">2019-07-30T04:59:31Z</dcterms:created>
  <dcterms:modified xsi:type="dcterms:W3CDTF">2019-07-31T07:06:08Z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D:\VisualstudioWorkspace\Predict_3QUEST\Predict3QUEST.pptx</vt:lpwstr>
  </property>
</Properties>
</file>