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75" r:id="rId3"/>
    <p:sldId id="276" r:id="rId4"/>
    <p:sldId id="338" r:id="rId5"/>
    <p:sldId id="305" r:id="rId6"/>
    <p:sldId id="344" r:id="rId7"/>
    <p:sldId id="345" r:id="rId8"/>
    <p:sldId id="346" r:id="rId9"/>
    <p:sldId id="349" r:id="rId10"/>
    <p:sldId id="348" r:id="rId11"/>
    <p:sldId id="350" r:id="rId12"/>
    <p:sldId id="352" r:id="rId13"/>
    <p:sldId id="351" r:id="rId14"/>
    <p:sldId id="353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1" r:id="rId28"/>
    <p:sldId id="357" r:id="rId29"/>
    <p:sldId id="370" r:id="rId30"/>
    <p:sldId id="356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003399"/>
    <a:srgbClr val="00006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77067" autoAdjust="0"/>
  </p:normalViewPr>
  <p:slideViewPr>
    <p:cSldViewPr>
      <p:cViewPr>
        <p:scale>
          <a:sx n="125" d="100"/>
          <a:sy n="125" d="100"/>
        </p:scale>
        <p:origin x="-17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1674" y="9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E5F35-E689-4D98-B856-15C35A4C75BB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9E2A-D6AC-4A25-BE31-3A2122AC0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80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B2BA5-8AE0-403B-BD65-97704E93173B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36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03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364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36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1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1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6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39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3E13-AC2E-498B-A04E-64A85E2EA9E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4/19/2019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39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1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/>
          <p:cNvSpPr txBox="1">
            <a:spLocks noChangeArrowheads="1"/>
          </p:cNvSpPr>
          <p:nvPr userDrawn="1"/>
        </p:nvSpPr>
        <p:spPr bwMode="auto">
          <a:xfrm>
            <a:off x="3481681" y="6621711"/>
            <a:ext cx="2180644" cy="2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차세대제품개발그룹 </a:t>
            </a:r>
            <a:r>
              <a:rPr lang="en-US" altLang="ko-KR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| </a:t>
            </a:r>
            <a:r>
              <a:rPr lang="ko-KR" altLang="en-US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무선사업부</a:t>
            </a:r>
            <a:endParaRPr lang="ko-KR" altLang="en-US" sz="1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52388"/>
            <a:ext cx="8842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3313" y="303213"/>
            <a:ext cx="1724025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smtClean="0">
                <a:solidFill>
                  <a:srgbClr val="FFFFFF"/>
                </a:solidFill>
                <a:latin typeface="굴림" charset="-127"/>
                <a:ea typeface="굴림" charset="-127"/>
                <a:cs typeface="Tahoma" pitchFamily="34" charset="0"/>
              </a:rPr>
              <a:t>Samsung Confidential</a:t>
            </a:r>
            <a:endParaRPr lang="ko-KR" altLang="en-US" b="1" smtClean="0">
              <a:solidFill>
                <a:srgbClr val="FFFFFF"/>
              </a:solidFill>
              <a:latin typeface="굴림" charset="-127"/>
              <a:ea typeface="굴림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526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5" y="101600"/>
            <a:ext cx="6743700" cy="439224"/>
          </a:xfrm>
        </p:spPr>
        <p:txBody>
          <a:bodyPr/>
          <a:lstStyle>
            <a:lvl1pPr>
              <a:defRPr>
                <a:latin typeface="HY각헤드라인M" pitchFamily="18" charset="-127"/>
                <a:ea typeface="HY각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288" y="981075"/>
            <a:ext cx="8353425" cy="554355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HY헤드라인M" pitchFamily="18" charset="-127"/>
                <a:ea typeface="HY헤드라인M" pitchFamily="18" charset="-127"/>
              </a:defRPr>
            </a:lvl1pPr>
            <a:lvl2pPr>
              <a:defRPr sz="1400">
                <a:latin typeface="HY헤드라인M" pitchFamily="18" charset="-127"/>
                <a:ea typeface="HY헤드라인M" pitchFamily="18" charset="-127"/>
              </a:defRPr>
            </a:lvl2pPr>
            <a:lvl3pPr marL="893763" indent="-228600">
              <a:tabLst>
                <a:tab pos="896938" algn="l"/>
              </a:tabLst>
              <a:defRPr sz="1400">
                <a:latin typeface="HY헤드라인M" pitchFamily="18" charset="-127"/>
                <a:ea typeface="HY헤드라인M" pitchFamily="18" charset="-127"/>
              </a:defRPr>
            </a:lvl3pPr>
            <a:lvl4pPr marL="1431925" indent="-228600">
              <a:buFont typeface="Wingdings" pitchFamily="2" charset="2"/>
              <a:buChar char="§"/>
              <a:defRPr sz="1400">
                <a:latin typeface="HY헤드라인M" pitchFamily="18" charset="-127"/>
                <a:ea typeface="HY헤드라인M" pitchFamily="18" charset="-127"/>
              </a:defRPr>
            </a:lvl4pPr>
            <a:lvl5pPr marL="1795463" indent="-228600">
              <a:buFont typeface="Wingdings" pitchFamily="2" charset="2"/>
              <a:buChar char="Ø"/>
              <a:defRPr sz="14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05059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86957"/>
          </a:xfrm>
        </p:spPr>
        <p:txBody>
          <a:bodyPr/>
          <a:lstStyle>
            <a:lvl1pPr algn="l">
              <a:defRPr sz="4000" b="1" cap="all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HY헤드라인M" pitchFamily="18" charset="-127"/>
                <a:ea typeface="HY헤드라인M" pitchFamily="18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019408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5" y="101600"/>
            <a:ext cx="6743700" cy="439224"/>
          </a:xfrm>
        </p:spPr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3673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421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2000" y="836712"/>
            <a:ext cx="8640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8229600" cy="490066"/>
          </a:xfrm>
        </p:spPr>
        <p:txBody>
          <a:bodyPr>
            <a:noAutofit/>
          </a:bodyPr>
          <a:lstStyle/>
          <a:p>
            <a:pPr algn="l"/>
            <a:endParaRPr lang="ko-KR" altLang="en-US" sz="2800"/>
          </a:p>
        </p:txBody>
      </p:sp>
      <p:sp>
        <p:nvSpPr>
          <p:cNvPr id="2" name="직사각형 1"/>
          <p:cNvSpPr/>
          <p:nvPr userDrawn="1"/>
        </p:nvSpPr>
        <p:spPr>
          <a:xfrm>
            <a:off x="27696" y="6597352"/>
            <a:ext cx="10005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smtClean="0">
                <a:solidFill>
                  <a:srgbClr val="FF0000"/>
                </a:solidFill>
                <a:latin typeface="+mn-ea"/>
              </a:rPr>
              <a:t>Confidential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8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40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6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42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11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43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5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3FDF-172A-403C-B0E2-4E99D82D23EC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2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9050"/>
            <a:ext cx="8842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509000" y="6664325"/>
            <a:ext cx="654050" cy="201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r"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defRPr/>
            </a:pPr>
            <a:fld id="{B855FA77-3C6D-4AD4-9CFE-7C0ACD43B212}" type="slidenum">
              <a:rPr kumimoji="0" lang="ko-KR" altLang="en-US" sz="1000" b="1" smtClean="0">
                <a:latin typeface="Tahoma" pitchFamily="34" charset="0"/>
              </a:rPr>
              <a:pPr algn="r" eaLnBrk="1" fontAlgn="base" hangingPunct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3333CC"/>
                </a:buClr>
                <a:defRPr/>
              </a:pPr>
              <a:t>‹#›</a:t>
            </a:fld>
            <a:endParaRPr kumimoji="0" lang="en-US" altLang="ko-KR" sz="1000" b="1" smtClean="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325" y="101600"/>
            <a:ext cx="6743700" cy="4397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01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…</a:t>
            </a:r>
          </a:p>
          <a:p>
            <a:pPr lvl="1"/>
            <a:r>
              <a:rPr lang="en-US" altLang="ko-KR" smtClean="0"/>
              <a:t>…</a:t>
            </a:r>
          </a:p>
          <a:p>
            <a:pPr lvl="2"/>
            <a:r>
              <a:rPr lang="en-US" altLang="ko-KR" smtClean="0"/>
              <a:t>…</a:t>
            </a:r>
          </a:p>
          <a:p>
            <a:pPr lvl="1"/>
            <a:endParaRPr lang="ko-KR" altLang="en-US" smtClean="0"/>
          </a:p>
        </p:txBody>
      </p:sp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7453313" y="303213"/>
            <a:ext cx="1724025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smtClean="0">
                <a:solidFill>
                  <a:srgbClr val="FFFFFF"/>
                </a:solidFill>
                <a:latin typeface="굴림" charset="-127"/>
                <a:ea typeface="굴림" charset="-127"/>
                <a:cs typeface="Tahoma" pitchFamily="34" charset="0"/>
              </a:rPr>
              <a:t>Samsung Confidential</a:t>
            </a:r>
            <a:endParaRPr lang="ko-KR" altLang="en-US" b="1" smtClean="0">
              <a:solidFill>
                <a:srgbClr val="FFFFFF"/>
              </a:solidFill>
              <a:latin typeface="굴림" charset="-127"/>
              <a:ea typeface="굴림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/>
  <p:txStyles>
    <p:titleStyle>
      <a:lvl1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161925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q"/>
        <a:defRPr kumimoji="1" sz="1600">
          <a:solidFill>
            <a:srgbClr val="000066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360363" indent="180975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66"/>
        </a:buClr>
        <a:buFont typeface="HY헤드라인M" pitchFamily="18" charset="-127"/>
        <a:buChar char="-"/>
        <a:defRPr kumimoji="1" sz="1400">
          <a:solidFill>
            <a:srgbClr val="000066"/>
          </a:solidFill>
          <a:latin typeface="HY헤드라인M" pitchFamily="18" charset="-127"/>
          <a:ea typeface="HY헤드라인M" pitchFamily="18" charset="-127"/>
        </a:defRPr>
      </a:lvl2pPr>
      <a:lvl3pPr marL="982663" indent="-261938" algn="l" rtl="0" eaLnBrk="0" fontAlgn="base" latinLnBrk="1" hangingPunct="0">
        <a:spcBef>
          <a:spcPct val="20000"/>
        </a:spcBef>
        <a:spcAft>
          <a:spcPct val="0"/>
        </a:spcAft>
        <a:buFont typeface="HY헤드라인M" pitchFamily="18" charset="-127"/>
        <a:buChar char="→"/>
        <a:defRPr kumimoji="1" sz="1400">
          <a:solidFill>
            <a:srgbClr val="000066"/>
          </a:solidFill>
          <a:latin typeface="+mn-lt"/>
          <a:ea typeface="+mn-ea"/>
        </a:defRPr>
      </a:lvl3pPr>
      <a:lvl4pPr marL="273685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3144838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81275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038475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95675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952875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w&amp;url=http://18cjoj.deviantart.com/art/Original-Logo-v-3-Intel-Inside-Centrino-427285772&amp;ei=tN-XVOzhK4WimQXDmoCgAQ&amp;bvm=bv.82001339,d.c2E&amp;psig=AFQjCNH3tw5_jVG81j1bfBT9acd8KPs1ig&amp;ust=14193256902693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5"/>
          <p:cNvSpPr>
            <a:spLocks noGrp="1"/>
          </p:cNvSpPr>
          <p:nvPr/>
        </p:nvSpPr>
        <p:spPr>
          <a:xfrm>
            <a:off x="647700" y="368305"/>
            <a:ext cx="7772400" cy="1470025"/>
          </a:xfrm>
          <a:prstGeom prst="rect">
            <a:avLst/>
          </a:prstGeom>
        </p:spPr>
        <p:txBody>
          <a:bodyPr lIns="77916" tIns="38958" rIns="77916" bIns="38958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Verdana" pitchFamily="34" charset="0"/>
                <a:ea typeface="+mj-ea"/>
                <a:cs typeface="Verdana" pitchFamily="34" charset="0"/>
              </a:defRPr>
            </a:lvl1pPr>
          </a:lstStyle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black"/>
                </a:solidFill>
                <a:latin typeface="맑은 고딕"/>
              </a:rPr>
              <a:t>보안 당부사항</a:t>
            </a: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내용 개체 틀 3"/>
          <p:cNvSpPr>
            <a:spLocks noGrp="1"/>
          </p:cNvSpPr>
          <p:nvPr/>
        </p:nvSpPr>
        <p:spPr>
          <a:xfrm>
            <a:off x="962025" y="1725616"/>
            <a:ext cx="7715250" cy="3781425"/>
          </a:xfrm>
          <a:prstGeom prst="rect">
            <a:avLst/>
          </a:prstGeom>
        </p:spPr>
        <p:txBody>
          <a:bodyPr lIns="77916" tIns="38958" rIns="77916" bIns="38958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맑은 고딕" pitchFamily="50" charset="-127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kumimoji="0" lang="en-US" altLang="ko-KR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당사의 회의자료는 경영정보 </a:t>
            </a:r>
            <a:r>
              <a:rPr kumimoji="0" lang="en-US" altLang="ko-KR" dirty="0">
                <a:solidFill>
                  <a:prstClr val="black"/>
                </a:solidFill>
              </a:rPr>
              <a:t>/ </a:t>
            </a:r>
            <a:r>
              <a:rPr kumimoji="0" lang="ko-KR" altLang="en-US" dirty="0">
                <a:solidFill>
                  <a:prstClr val="black"/>
                </a:solidFill>
              </a:rPr>
              <a:t>기술정보 등</a:t>
            </a:r>
            <a:br>
              <a:rPr kumimoji="0" lang="ko-KR" altLang="en-US" dirty="0">
                <a:solidFill>
                  <a:prstClr val="black"/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중요자료가 포함되어 있으며</a:t>
            </a:r>
            <a:br>
              <a:rPr kumimoji="0" lang="ko-KR" altLang="en-US" dirty="0">
                <a:solidFill>
                  <a:prstClr val="black"/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경쟁업체에 유출 時</a:t>
            </a:r>
            <a:r>
              <a:rPr kumimoji="0" lang="en-US" altLang="ko-KR" dirty="0">
                <a:solidFill>
                  <a:prstClr val="black"/>
                </a:solidFill>
              </a:rPr>
              <a:t>, </a:t>
            </a:r>
            <a:r>
              <a:rPr kumimoji="0" lang="ko-KR" altLang="en-US" dirty="0">
                <a:solidFill>
                  <a:prstClr val="black"/>
                </a:solidFill>
              </a:rPr>
              <a:t>기술격차 축소</a:t>
            </a:r>
            <a:r>
              <a:rPr kumimoji="0" lang="en-US" altLang="ko-KR" dirty="0">
                <a:solidFill>
                  <a:prstClr val="black"/>
                </a:solidFill>
              </a:rPr>
              <a:t>, </a:t>
            </a:r>
            <a:r>
              <a:rPr kumimoji="0" lang="ko-KR" altLang="en-US" dirty="0">
                <a:solidFill>
                  <a:prstClr val="black"/>
                </a:solidFill>
              </a:rPr>
              <a:t>대응력 강화 등</a:t>
            </a:r>
            <a:br>
              <a:rPr kumimoji="0" lang="ko-KR" altLang="en-US" dirty="0">
                <a:solidFill>
                  <a:prstClr val="black"/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다각적인 측면에서 손실이 발생됩니다</a:t>
            </a:r>
            <a:r>
              <a:rPr kumimoji="0" lang="en-US" altLang="ko-KR" dirty="0">
                <a:solidFill>
                  <a:prstClr val="black"/>
                </a:solidFill>
              </a:rPr>
              <a:t>.</a:t>
            </a:r>
            <a: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</a:br>
            <a: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  <a:t> </a:t>
            </a:r>
            <a:b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</a:br>
            <a:r>
              <a:rPr kumimoji="0" lang="ko-KR" altLang="en-US" dirty="0">
                <a:solidFill>
                  <a:srgbClr val="FF0000"/>
                </a:solidFill>
              </a:rPr>
              <a:t>따라서</a:t>
            </a:r>
            <a:r>
              <a:rPr kumimoji="0" lang="en-US" altLang="ko-KR" dirty="0">
                <a:solidFill>
                  <a:srgbClr val="FF0000"/>
                </a:solidFill>
              </a:rPr>
              <a:t>, </a:t>
            </a:r>
            <a:r>
              <a:rPr kumimoji="0" lang="ko-KR" altLang="en-US" dirty="0">
                <a:solidFill>
                  <a:srgbClr val="FF0000"/>
                </a:solidFill>
              </a:rPr>
              <a:t>회의 내용에 대해서는 누설 및 자료 </a:t>
            </a:r>
            <a:r>
              <a:rPr kumimoji="0" lang="ko-KR" altLang="en-US">
                <a:solidFill>
                  <a:srgbClr val="FF0000"/>
                </a:solidFill>
              </a:rPr>
              <a:t>재전송을 </a:t>
            </a:r>
            <a:r>
              <a:rPr kumimoji="0" lang="ko-KR" altLang="en-US" smtClean="0">
                <a:solidFill>
                  <a:srgbClr val="FF0000"/>
                </a:solidFill>
              </a:rPr>
              <a:t>절대 禁하며</a:t>
            </a:r>
            <a:r>
              <a:rPr kumimoji="0" lang="en-US" altLang="ko-KR" dirty="0">
                <a:solidFill>
                  <a:srgbClr val="FF0000"/>
                </a:solidFill>
              </a:rPr>
              <a:t>,</a:t>
            </a:r>
            <a: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未 준수로 인한 경영정보 </a:t>
            </a:r>
            <a:r>
              <a:rPr kumimoji="0" lang="en-US" altLang="ko-KR" dirty="0">
                <a:solidFill>
                  <a:prstClr val="black"/>
                </a:solidFill>
              </a:rPr>
              <a:t>/ </a:t>
            </a:r>
            <a:r>
              <a:rPr kumimoji="0" lang="ko-KR" altLang="en-US" dirty="0">
                <a:solidFill>
                  <a:prstClr val="black"/>
                </a:solidFill>
              </a:rPr>
              <a:t>기술정보 유출 時</a:t>
            </a:r>
            <a:br>
              <a:rPr kumimoji="0" lang="ko-KR" altLang="en-US" dirty="0">
                <a:solidFill>
                  <a:prstClr val="black"/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회사 정보보호규정에 의거하여 </a:t>
            </a:r>
            <a:r>
              <a:rPr kumimoji="0" lang="ko-KR" altLang="en-US" dirty="0">
                <a:solidFill>
                  <a:srgbClr val="FF0000"/>
                </a:solidFill>
              </a:rPr>
              <a:t>처벌 받게 됩니다</a:t>
            </a:r>
            <a:r>
              <a:rPr kumimoji="0" lang="en-US" altLang="ko-KR" dirty="0">
                <a:solidFill>
                  <a:srgbClr val="FF0000"/>
                </a:solidFill>
              </a:rPr>
              <a:t>.</a:t>
            </a: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605093" y="1511300"/>
            <a:ext cx="37861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540518" y="5710246"/>
            <a:ext cx="8135938" cy="504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pc="-128" dirty="0">
                <a:solidFill>
                  <a:prstClr val="black"/>
                </a:solidFill>
              </a:rPr>
              <a:t>※ </a:t>
            </a:r>
            <a:r>
              <a:rPr kumimoji="0" lang="ko-KR" altLang="en-US" spc="-128" dirty="0">
                <a:solidFill>
                  <a:prstClr val="black"/>
                </a:solidFill>
              </a:rPr>
              <a:t>회의 진행자는 상기의 </a:t>
            </a:r>
            <a:r>
              <a:rPr kumimoji="0" lang="en-US" altLang="ko-KR" spc="-128" dirty="0">
                <a:solidFill>
                  <a:prstClr val="black"/>
                </a:solidFill>
              </a:rPr>
              <a:t>‘</a:t>
            </a:r>
            <a:r>
              <a:rPr kumimoji="0" lang="ko-KR" altLang="en-US" spc="-128" dirty="0">
                <a:solidFill>
                  <a:prstClr val="black"/>
                </a:solidFill>
              </a:rPr>
              <a:t>보안 당부사항</a:t>
            </a:r>
            <a:r>
              <a:rPr kumimoji="0" lang="en-US" altLang="ko-KR" spc="-128" dirty="0">
                <a:solidFill>
                  <a:prstClr val="black"/>
                </a:solidFill>
              </a:rPr>
              <a:t>’</a:t>
            </a:r>
            <a:r>
              <a:rPr kumimoji="0" lang="ko-KR" altLang="en-US" spc="-128" dirty="0">
                <a:solidFill>
                  <a:prstClr val="black"/>
                </a:solidFill>
              </a:rPr>
              <a:t>을 반드시 낭독 후 회의를 시작 바랍니다</a:t>
            </a:r>
            <a:r>
              <a:rPr kumimoji="0" lang="en-US" altLang="ko-KR" spc="-128" dirty="0">
                <a:solidFill>
                  <a:prstClr val="black"/>
                </a:solidFill>
              </a:rPr>
              <a:t>. </a:t>
            </a:r>
            <a:endParaRPr kumimoji="0" lang="ko-KR" altLang="en-US" spc="-128" dirty="0">
              <a:solidFill>
                <a:prstClr val="black"/>
              </a:solidFill>
            </a:endParaRPr>
          </a:p>
        </p:txBody>
      </p:sp>
      <p:sp>
        <p:nvSpPr>
          <p:cNvPr id="2253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602038" y="6619880"/>
            <a:ext cx="2133600" cy="238125"/>
          </a:xfrm>
        </p:spPr>
        <p:txBody>
          <a:bodyPr/>
          <a:lstStyle/>
          <a:p>
            <a:pPr algn="l">
              <a:defRPr/>
            </a:pPr>
            <a:fld id="{66B04BD6-6543-4BD2-9302-85A5A1970F9C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</a:t>
            </a:fld>
            <a:endParaRPr lang="en-US" altLang="ko-KR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Single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측정결과 확인</a:t>
            </a:r>
            <a:endParaRPr lang="en-US" altLang="ko-KR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OPERA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Report </a:t>
            </a:r>
            <a:r>
              <a:rPr lang="ko-KR" altLang="en-US" sz="1200" dirty="0" smtClean="0"/>
              <a:t>파일을 </a:t>
            </a:r>
            <a:r>
              <a:rPr lang="en-US" altLang="ko-KR" sz="1200" dirty="0" smtClean="0"/>
              <a:t>tab </a:t>
            </a:r>
            <a:r>
              <a:rPr lang="ko-KR" altLang="en-US" sz="1200" dirty="0" smtClean="0"/>
              <a:t>문자로 구분을 </a:t>
            </a:r>
            <a:r>
              <a:rPr lang="ko-KR" altLang="en-US" sz="1200" dirty="0" err="1" smtClean="0"/>
              <a:t>해놓았기때문에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일받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text </a:t>
            </a:r>
            <a:r>
              <a:rPr lang="ko-KR" altLang="en-US" sz="1200" dirty="0" smtClean="0"/>
              <a:t>에디터보다 </a:t>
            </a:r>
            <a:r>
              <a:rPr lang="en-US" altLang="ko-KR" sz="1200" dirty="0" smtClean="0"/>
              <a:t>Excel </a:t>
            </a:r>
            <a:r>
              <a:rPr lang="ko-KR" altLang="en-US" sz="1200" dirty="0" smtClean="0"/>
              <a:t>프로그램을 통해 </a:t>
            </a:r>
            <a:endParaRPr lang="en-US" altLang="ko-KR" sz="1200" dirty="0" smtClean="0"/>
          </a:p>
          <a:p>
            <a:r>
              <a:rPr lang="ko-KR" altLang="en-US" sz="1200" dirty="0" smtClean="0"/>
              <a:t>측정결과 </a:t>
            </a:r>
            <a:r>
              <a:rPr lang="en-US" altLang="ko-KR" sz="1200" dirty="0" smtClean="0"/>
              <a:t>txt </a:t>
            </a:r>
            <a:r>
              <a:rPr lang="ko-KR" altLang="en-US" sz="1200" dirty="0" smtClean="0"/>
              <a:t>파일을 </a:t>
            </a:r>
            <a:r>
              <a:rPr lang="ko-KR" altLang="en-US" sz="1200" dirty="0" err="1" smtClean="0"/>
              <a:t>확인해보시는것이</a:t>
            </a:r>
            <a:r>
              <a:rPr lang="ko-KR" altLang="en-US" sz="1200" dirty="0" smtClean="0"/>
              <a:t> 매우 편리합니다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그래서 </a:t>
            </a:r>
            <a:r>
              <a:rPr lang="en-US" altLang="ko-KR" sz="1200" dirty="0" smtClean="0"/>
              <a:t>Excel 2013 </a:t>
            </a:r>
            <a:r>
              <a:rPr lang="ko-KR" altLang="en-US" sz="1200" dirty="0" err="1" smtClean="0"/>
              <a:t>바로가기</a:t>
            </a:r>
            <a:r>
              <a:rPr lang="ko-KR" altLang="en-US" sz="1200" dirty="0" smtClean="0"/>
              <a:t> 아이콘을 배치해놨고 그걸 먼저 </a:t>
            </a:r>
            <a:r>
              <a:rPr lang="ko-KR" altLang="en-US" sz="1200" dirty="0" err="1" smtClean="0"/>
              <a:t>클리해서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실행시킨뒤</a:t>
            </a:r>
            <a:endParaRPr lang="en-US" altLang="ko-KR" sz="1200" dirty="0" smtClean="0"/>
          </a:p>
          <a:p>
            <a:r>
              <a:rPr lang="en-US" altLang="ko-KR" sz="1200" dirty="0" smtClean="0"/>
              <a:t>txt </a:t>
            </a:r>
            <a:r>
              <a:rPr lang="ko-KR" altLang="en-US" sz="1200" dirty="0" smtClean="0"/>
              <a:t>파일을 잡고 엑셀 프로그램에 </a:t>
            </a:r>
            <a:r>
              <a:rPr lang="en-US" altLang="ko-KR" sz="1200" dirty="0" err="1" smtClean="0"/>
              <a:t>Drag&amp;Drop</a:t>
            </a:r>
            <a:r>
              <a:rPr lang="ko-KR" altLang="en-US" sz="1200" dirty="0" smtClean="0"/>
              <a:t>하면 바로 읽을 수 있습니다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8" y="2937556"/>
            <a:ext cx="7308844" cy="338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73216"/>
            <a:ext cx="9001000" cy="1085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1082770" y="2747060"/>
            <a:ext cx="6978462" cy="684000"/>
          </a:xfrm>
          <a:prstGeom prst="rect">
            <a:avLst/>
          </a:prstGeom>
          <a:solidFill>
            <a:srgbClr val="0070C0"/>
          </a:solidFill>
        </p:spPr>
        <p:txBody>
          <a:bodyPr lIns="91429" tIns="45715" rIns="91429" bIns="45715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lang="en-US" altLang="ko-KR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Multi Session</a:t>
            </a:r>
          </a:p>
        </p:txBody>
      </p:sp>
    </p:spTree>
    <p:extLst>
      <p:ext uri="{BB962C8B-B14F-4D97-AF65-F5344CB8AC3E}">
        <p14:creationId xmlns:p14="http://schemas.microsoft.com/office/powerpoint/2010/main" val="32420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멀티 세션 </a:t>
            </a:r>
            <a:r>
              <a:rPr lang="ko-KR" altLang="en-US" dirty="0" smtClean="0"/>
              <a:t>로딩</a:t>
            </a:r>
            <a:endParaRPr lang="en-US" altLang="ko-KR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파일 하나 간단히 </a:t>
            </a:r>
            <a:r>
              <a:rPr lang="ko-KR" altLang="en-US" sz="1200" dirty="0" err="1" smtClean="0"/>
              <a:t>측정할땐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Single Object Measurement </a:t>
            </a:r>
            <a:r>
              <a:rPr lang="ko-KR" altLang="en-US" sz="1200" dirty="0" smtClean="0"/>
              <a:t>설명대로 </a:t>
            </a:r>
            <a:r>
              <a:rPr lang="en-US" altLang="ko-KR" sz="1200" dirty="0" smtClean="0"/>
              <a:t>Drag &amp; Drop </a:t>
            </a:r>
            <a:r>
              <a:rPr lang="ko-KR" altLang="en-US" sz="1200" dirty="0" smtClean="0"/>
              <a:t>이면 충분하지만</a:t>
            </a:r>
            <a:endParaRPr lang="en-US" altLang="ko-KR" sz="1200" dirty="0" smtClean="0"/>
          </a:p>
          <a:p>
            <a:r>
              <a:rPr lang="en-US" altLang="ko-KR" sz="1200" dirty="0" smtClean="0"/>
              <a:t>30</a:t>
            </a:r>
            <a:r>
              <a:rPr lang="ko-KR" altLang="en-US" sz="1200" dirty="0" smtClean="0"/>
              <a:t>개 이상 많은 </a:t>
            </a:r>
            <a:r>
              <a:rPr lang="en-US" altLang="ko-KR" sz="1200" dirty="0" err="1" smtClean="0"/>
              <a:t>TestVector</a:t>
            </a:r>
            <a:r>
              <a:rPr lang="ko-KR" altLang="en-US" sz="1200" dirty="0" smtClean="0"/>
              <a:t>와 </a:t>
            </a:r>
            <a:r>
              <a:rPr lang="ko-KR" altLang="en-US" sz="1200" dirty="0" err="1" smtClean="0"/>
              <a:t>비교해보기위해</a:t>
            </a:r>
            <a:r>
              <a:rPr lang="ko-KR" altLang="en-US" sz="1200" dirty="0" smtClean="0"/>
              <a:t> 측정을 </a:t>
            </a:r>
            <a:r>
              <a:rPr lang="ko-KR" altLang="en-US" sz="1200" dirty="0" err="1" smtClean="0"/>
              <a:t>하기위해</a:t>
            </a:r>
            <a:r>
              <a:rPr lang="ko-KR" altLang="en-US" sz="1200" dirty="0" smtClean="0"/>
              <a:t> 하나하나 파일을 옮기고 </a:t>
            </a:r>
            <a:r>
              <a:rPr lang="en-US" altLang="ko-KR" sz="1200" dirty="0" smtClean="0"/>
              <a:t>Add </a:t>
            </a:r>
            <a:r>
              <a:rPr lang="ko-KR" altLang="en-US" sz="1200" dirty="0" smtClean="0"/>
              <a:t>하고 하면 이것도 번거로운 일입니다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r>
              <a:rPr lang="ko-KR" altLang="en-US" sz="1200" dirty="0" smtClean="0"/>
              <a:t>만약에 과거에 </a:t>
            </a:r>
            <a:r>
              <a:rPr lang="en-US" altLang="ko-KR" sz="1200" dirty="0" smtClean="0"/>
              <a:t>30</a:t>
            </a:r>
            <a:r>
              <a:rPr lang="ko-KR" altLang="en-US" sz="1200" dirty="0" smtClean="0"/>
              <a:t>개 찍었던 기록이 </a:t>
            </a:r>
            <a:r>
              <a:rPr lang="en-US" altLang="ko-KR" sz="1200" dirty="0" smtClean="0"/>
              <a:t>session</a:t>
            </a:r>
            <a:r>
              <a:rPr lang="ko-KR" altLang="en-US" sz="1200" dirty="0" smtClean="0"/>
              <a:t>처럼 기록되어져 있다면 그것의 일부 폴더 경로만 수정해준다면</a:t>
            </a:r>
            <a:endParaRPr lang="en-US" altLang="ko-KR" sz="1200" dirty="0" smtClean="0"/>
          </a:p>
          <a:p>
            <a:r>
              <a:rPr lang="ko-KR" altLang="en-US" sz="1200" dirty="0"/>
              <a:t>좀더 수고를 덜어줄 수 있을 것</a:t>
            </a:r>
            <a:r>
              <a:rPr lang="en-US" altLang="ko-KR" sz="1200" dirty="0"/>
              <a:t> </a:t>
            </a:r>
            <a:r>
              <a:rPr lang="ko-KR" altLang="en-US" sz="1200" dirty="0"/>
              <a:t>같아 </a:t>
            </a:r>
            <a:r>
              <a:rPr lang="ko-KR" altLang="en-US" sz="1200" dirty="0" smtClean="0"/>
              <a:t>사용자가 </a:t>
            </a:r>
            <a:r>
              <a:rPr lang="ko-KR" altLang="en-US" sz="1200" dirty="0"/>
              <a:t>스스로 </a:t>
            </a:r>
            <a:r>
              <a:rPr lang="en-US" altLang="ko-KR" sz="1200" dirty="0"/>
              <a:t>Session</a:t>
            </a:r>
            <a:r>
              <a:rPr lang="ko-KR" altLang="en-US" sz="1200" dirty="0"/>
              <a:t>을 저장하고 </a:t>
            </a:r>
            <a:r>
              <a:rPr lang="ko-KR" altLang="en-US" sz="1200" dirty="0" smtClean="0"/>
              <a:t>로딩할 </a:t>
            </a:r>
            <a:r>
              <a:rPr lang="ko-KR" altLang="en-US" sz="1200" dirty="0"/>
              <a:t>수 있도록 만들었습니다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/>
              <a:t>세션 폴더를 </a:t>
            </a:r>
            <a:r>
              <a:rPr lang="ko-KR" altLang="en-US" sz="1200" dirty="0" smtClean="0"/>
              <a:t>보면 </a:t>
            </a:r>
            <a:r>
              <a:rPr lang="en-US" altLang="ko-KR" sz="1200" dirty="0" smtClean="0"/>
              <a:t>PEAQ-2019-04-10.PEAQ</a:t>
            </a:r>
            <a:r>
              <a:rPr lang="ko-KR" altLang="en-US" sz="1200" dirty="0"/>
              <a:t>라는 세션파일을 로딩 </a:t>
            </a:r>
            <a:r>
              <a:rPr lang="ko-KR" altLang="en-US" sz="1200" dirty="0" smtClean="0"/>
              <a:t>해보겠습니다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71404"/>
            <a:ext cx="7272808" cy="393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67" y="4331833"/>
            <a:ext cx="4837733" cy="252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>
            <a:off x="3131840" y="2971403"/>
            <a:ext cx="2304256" cy="23298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멀티 세션 </a:t>
            </a:r>
            <a:r>
              <a:rPr lang="en-US" altLang="ko-KR" dirty="0" smtClean="0"/>
              <a:t>Target File </a:t>
            </a:r>
            <a:r>
              <a:rPr lang="ko-KR" altLang="en-US" dirty="0" smtClean="0"/>
              <a:t>일부 경로 수정</a:t>
            </a:r>
            <a:endParaRPr lang="en-US" altLang="ko-KR" dirty="0" smtClean="0"/>
          </a:p>
          <a:p>
            <a:endParaRPr lang="en-US" altLang="ko-KR" sz="1200" dirty="0" smtClean="0"/>
          </a:p>
          <a:p>
            <a:endParaRPr lang="en-US" altLang="ko-KR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1290014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1700808"/>
            <a:ext cx="774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D:\</a:t>
            </a:r>
            <a:r>
              <a:rPr lang="en-US" altLang="ko-KR" sz="1200" dirty="0" smtClean="0"/>
              <a:t>PEAQ_Manager_Workspace\TestVectors\192\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  </a:t>
            </a:r>
            <a:r>
              <a:rPr lang="en-US" altLang="ko-KR" sz="1200" dirty="0" smtClean="0">
                <a:sym typeface="Wingdings" panose="05000000000000000000" pitchFamily="2" charset="2"/>
              </a:rPr>
              <a:t> </a:t>
            </a:r>
            <a:r>
              <a:rPr lang="ko-KR" altLang="en-US" sz="1200" dirty="0" smtClean="0">
                <a:sym typeface="Wingdings" panose="05000000000000000000" pitchFamily="2" charset="2"/>
              </a:rPr>
              <a:t>현재 이와 같은 경로의 폴더에 각 파일들이 있습니다</a:t>
            </a:r>
            <a:r>
              <a:rPr lang="en-US" altLang="ko-KR" sz="1200" dirty="0" smtClean="0">
                <a:sym typeface="Wingdings" panose="05000000000000000000" pitchFamily="2" charset="2"/>
              </a:rPr>
              <a:t>.</a:t>
            </a:r>
          </a:p>
          <a:p>
            <a:r>
              <a:rPr lang="ko-KR" altLang="en-US" sz="1200" dirty="0" smtClean="0">
                <a:sym typeface="Wingdings" panose="05000000000000000000" pitchFamily="2" charset="2"/>
              </a:rPr>
              <a:t>폴더 경로를 쉽게 바꿔주는 기능은 아래 셀을 더블 클릭해줍니다</a:t>
            </a:r>
            <a:r>
              <a:rPr lang="en-US" altLang="ko-KR" sz="1200" dirty="0" smtClean="0">
                <a:sym typeface="Wingdings" panose="05000000000000000000" pitchFamily="2" charset="2"/>
              </a:rPr>
              <a:t>.</a:t>
            </a:r>
            <a:endParaRPr lang="en-US" altLang="ko-KR" sz="1200" dirty="0" smtClean="0"/>
          </a:p>
        </p:txBody>
      </p:sp>
      <p:sp>
        <p:nvSpPr>
          <p:cNvPr id="12" name="직사각형 11"/>
          <p:cNvSpPr/>
          <p:nvPr/>
        </p:nvSpPr>
        <p:spPr>
          <a:xfrm>
            <a:off x="4788024" y="3068960"/>
            <a:ext cx="4355976" cy="341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3923928" y="2162473"/>
            <a:ext cx="1433499" cy="9784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멀티 세션 </a:t>
            </a:r>
            <a:r>
              <a:rPr lang="en-US" altLang="ko-KR" dirty="0" smtClean="0"/>
              <a:t>Target File </a:t>
            </a:r>
            <a:r>
              <a:rPr lang="ko-KR" altLang="en-US" dirty="0" smtClean="0"/>
              <a:t>일부 경로 수정</a:t>
            </a:r>
            <a:endParaRPr lang="en-US" altLang="ko-KR" dirty="0" smtClean="0"/>
          </a:p>
          <a:p>
            <a:endParaRPr lang="en-US" altLang="ko-KR" sz="1200" dirty="0" smtClean="0"/>
          </a:p>
          <a:p>
            <a:endParaRPr lang="en-US" altLang="ko-K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700808"/>
            <a:ext cx="4775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아래와 같은 다이얼로그 상자에서 필요한 경로를 수정하게 되는데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D</a:t>
            </a:r>
            <a:r>
              <a:rPr lang="en-US" altLang="ko-KR" sz="1200" dirty="0"/>
              <a:t>:\</a:t>
            </a:r>
            <a:r>
              <a:rPr lang="en-US" altLang="ko-KR" sz="1200" dirty="0" smtClean="0"/>
              <a:t>PEAQ_Manager_Workspace\TestVectors\192\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ko-KR" altLang="en-US" sz="1200" dirty="0" err="1" smtClean="0">
                <a:sym typeface="Wingdings" panose="05000000000000000000" pitchFamily="2" charset="2"/>
              </a:rPr>
              <a:t>를</a:t>
            </a:r>
            <a:endParaRPr lang="en-US" altLang="ko-KR" sz="1200" dirty="0" smtClean="0">
              <a:sym typeface="Wingdings" panose="05000000000000000000" pitchFamily="2" charset="2"/>
            </a:endParaRPr>
          </a:p>
          <a:p>
            <a:r>
              <a:rPr lang="en-US" altLang="ko-KR" sz="1200" dirty="0"/>
              <a:t>D:\</a:t>
            </a:r>
            <a:r>
              <a:rPr lang="en-US" altLang="ko-KR" sz="1200" dirty="0" smtClean="0"/>
              <a:t>PEAQ_Manager_Workspace\TestVectors\384\</a:t>
            </a:r>
          </a:p>
          <a:p>
            <a:r>
              <a:rPr lang="ko-KR" altLang="en-US" sz="1200" dirty="0" err="1" smtClean="0"/>
              <a:t>로</a:t>
            </a:r>
            <a:r>
              <a:rPr lang="ko-KR" altLang="en-US" sz="1200" dirty="0" smtClean="0"/>
              <a:t> 수정한다는 의미입니다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Apply Change </a:t>
            </a:r>
            <a:r>
              <a:rPr lang="ko-KR" altLang="en-US" sz="1200" dirty="0" smtClean="0"/>
              <a:t>버튼을 눌러 반영을 합니다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835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9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멀티 세션 </a:t>
            </a:r>
            <a:r>
              <a:rPr lang="en-US" altLang="ko-KR" dirty="0" smtClean="0"/>
              <a:t>Cell </a:t>
            </a:r>
            <a:r>
              <a:rPr lang="ko-KR" altLang="en-US" dirty="0" smtClean="0"/>
              <a:t>색상 상태 체크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연녹색</a:t>
            </a:r>
            <a:r>
              <a:rPr lang="en-US" altLang="ko-KR" dirty="0" smtClean="0"/>
              <a:t>:OK / </a:t>
            </a:r>
            <a:r>
              <a:rPr lang="ko-KR" altLang="en-US" dirty="0" smtClean="0"/>
              <a:t>오렌지색</a:t>
            </a:r>
            <a:r>
              <a:rPr lang="en-US" altLang="ko-KR" dirty="0" smtClean="0"/>
              <a:t>:Not OK)</a:t>
            </a:r>
            <a:endParaRPr lang="en-US" altLang="ko-KR" dirty="0" smtClean="0"/>
          </a:p>
          <a:p>
            <a:endParaRPr lang="en-US" altLang="ko-KR" sz="1200" dirty="0" smtClean="0"/>
          </a:p>
          <a:p>
            <a:endParaRPr lang="en-US" altLang="ko-K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700808"/>
            <a:ext cx="7906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사실 </a:t>
            </a:r>
            <a:r>
              <a:rPr lang="en-US" altLang="ko-KR" sz="1200" dirty="0" smtClean="0"/>
              <a:t>D</a:t>
            </a:r>
            <a:r>
              <a:rPr lang="en-US" altLang="ko-KR" sz="1200" dirty="0"/>
              <a:t>:\</a:t>
            </a:r>
            <a:r>
              <a:rPr lang="en-US" altLang="ko-KR" sz="1200" dirty="0" smtClean="0"/>
              <a:t>PEAQ_Manager_Workspace\TestVectors\384\  </a:t>
            </a:r>
            <a:r>
              <a:rPr lang="en-US" altLang="ko-KR" sz="1200" dirty="0" smtClean="0">
                <a:sym typeface="Wingdings" panose="05000000000000000000" pitchFamily="2" charset="2"/>
              </a:rPr>
              <a:t> </a:t>
            </a:r>
            <a:r>
              <a:rPr lang="ko-KR" altLang="en-US" sz="1200" dirty="0" smtClean="0">
                <a:sym typeface="Wingdings" panose="05000000000000000000" pitchFamily="2" charset="2"/>
              </a:rPr>
              <a:t>해당 경로에 저 파일들은 존재하지 않습니다</a:t>
            </a:r>
            <a:r>
              <a:rPr lang="en-US" altLang="ko-KR" sz="1200" dirty="0" smtClean="0">
                <a:sym typeface="Wingdings" panose="05000000000000000000" pitchFamily="2" charset="2"/>
              </a:rPr>
              <a:t>.</a:t>
            </a:r>
          </a:p>
          <a:p>
            <a:r>
              <a:rPr lang="ko-KR" altLang="en-US" sz="1200" dirty="0" smtClean="0">
                <a:sym typeface="Wingdings" panose="05000000000000000000" pitchFamily="2" charset="2"/>
              </a:rPr>
              <a:t>그래서 셀이 연녹색에서 오렌지로 바뀌었는데 즉 셀의 색상을 통해 해당 파일이 존재 유무를 확인하기 쉽습니다</a:t>
            </a:r>
            <a:r>
              <a:rPr lang="en-US" altLang="ko-KR" sz="1200" dirty="0" smtClean="0">
                <a:sym typeface="Wingdings" panose="05000000000000000000" pitchFamily="2" charset="2"/>
              </a:rPr>
              <a:t>.</a:t>
            </a:r>
          </a:p>
          <a:p>
            <a:r>
              <a:rPr lang="ko-KR" altLang="en-US" sz="1200" dirty="0" smtClean="0"/>
              <a:t>전체 스크립트 셀이 모두 연녹색 이여야만 측정이 가능하며 하나라도 오렌지 색이면 측정 불가합니다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그럼 다시 실제 존재하는 폴더 경로로 바꿔 적용하겠습니다</a:t>
            </a:r>
            <a:r>
              <a:rPr lang="en-US" altLang="ko-KR" sz="1200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" y="2996951"/>
            <a:ext cx="8998968" cy="487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7" y="2716471"/>
            <a:ext cx="835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60226" y="4437111"/>
            <a:ext cx="8324705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460226" y="2651720"/>
            <a:ext cx="1951534" cy="17853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멀티 세션 </a:t>
            </a:r>
            <a:r>
              <a:rPr lang="en-US" altLang="ko-KR" dirty="0" smtClean="0"/>
              <a:t>Cell </a:t>
            </a:r>
            <a:r>
              <a:rPr lang="ko-KR" altLang="en-US" dirty="0" smtClean="0"/>
              <a:t>색상 상태 체크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연녹색</a:t>
            </a:r>
            <a:r>
              <a:rPr lang="en-US" altLang="ko-KR" dirty="0" smtClean="0"/>
              <a:t>:OK / </a:t>
            </a:r>
            <a:r>
              <a:rPr lang="ko-KR" altLang="en-US" dirty="0" smtClean="0"/>
              <a:t>오렌지색</a:t>
            </a:r>
            <a:r>
              <a:rPr lang="en-US" altLang="ko-KR" dirty="0" smtClean="0"/>
              <a:t>:Not OK)</a:t>
            </a:r>
            <a:endParaRPr lang="en-US" altLang="ko-KR" dirty="0" smtClean="0"/>
          </a:p>
          <a:p>
            <a:endParaRPr lang="en-US" altLang="ko-KR" sz="1200" dirty="0" smtClean="0"/>
          </a:p>
          <a:p>
            <a:endParaRPr lang="en-US" altLang="ko-K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700808"/>
            <a:ext cx="6303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폴더의 경로는 맞추었지만 파일의 이름형식이 틀려 아직도 셀의 색상이 오랜지 색입니다</a:t>
            </a:r>
            <a:r>
              <a:rPr lang="en-US" altLang="ko-KR" sz="1200" dirty="0" smtClean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7496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1508" y="5157192"/>
            <a:ext cx="35788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가장 상위 셀의 파일명이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[Classical]5_Beethoven</a:t>
            </a:r>
            <a:r>
              <a:rPr lang="en-US" altLang="ko-KR" sz="1200" dirty="0" smtClean="0">
                <a:solidFill>
                  <a:srgbClr val="FF0000"/>
                </a:solidFill>
              </a:rPr>
              <a:t>_dec.wav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이고  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실제 파일명이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/>
              <a:t>[Classical]5_Beethoven</a:t>
            </a:r>
            <a:r>
              <a:rPr lang="en-US" altLang="ko-KR" sz="1200" dirty="0">
                <a:solidFill>
                  <a:srgbClr val="FF0000"/>
                </a:solidFill>
              </a:rPr>
              <a:t>_eld_vbr_256kbps_dec.wav</a:t>
            </a:r>
            <a:endParaRPr lang="ko-KR" altLang="en-US" sz="1200" dirty="0">
              <a:solidFill>
                <a:srgbClr val="FF0000"/>
              </a:solidFill>
            </a:endParaRPr>
          </a:p>
          <a:p>
            <a:endParaRPr lang="en-US" altLang="ko-KR" sz="12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07" y="4669452"/>
            <a:ext cx="835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멀티 세션 </a:t>
            </a:r>
            <a:r>
              <a:rPr lang="en-US" altLang="ko-KR" dirty="0" smtClean="0"/>
              <a:t>Cell </a:t>
            </a:r>
            <a:r>
              <a:rPr lang="ko-KR" altLang="en-US" dirty="0" smtClean="0"/>
              <a:t>색상 상태 체크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연녹색</a:t>
            </a:r>
            <a:r>
              <a:rPr lang="en-US" altLang="ko-KR" dirty="0" smtClean="0"/>
              <a:t>:OK / </a:t>
            </a:r>
            <a:r>
              <a:rPr lang="ko-KR" altLang="en-US" dirty="0" smtClean="0"/>
              <a:t>오렌지색</a:t>
            </a:r>
            <a:r>
              <a:rPr lang="en-US" altLang="ko-KR" dirty="0" smtClean="0"/>
              <a:t>:Not OK)</a:t>
            </a:r>
            <a:endParaRPr lang="en-US" altLang="ko-KR" dirty="0" smtClean="0"/>
          </a:p>
          <a:p>
            <a:endParaRPr lang="en-US" altLang="ko-KR" sz="1200" dirty="0" smtClean="0"/>
          </a:p>
          <a:p>
            <a:endParaRPr lang="en-US" altLang="ko-K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700808"/>
            <a:ext cx="4194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다시한번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Target File </a:t>
            </a:r>
            <a:r>
              <a:rPr lang="ko-KR" altLang="en-US" sz="1200" dirty="0" smtClean="0"/>
              <a:t>셀을 </a:t>
            </a:r>
            <a:r>
              <a:rPr lang="ko-KR" altLang="en-US" sz="1200" dirty="0" err="1" smtClean="0"/>
              <a:t>더블클릭하여</a:t>
            </a:r>
            <a:r>
              <a:rPr lang="ko-KR" altLang="en-US" sz="1200" dirty="0" smtClean="0"/>
              <a:t> 수정해보겠습니다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508" y="5157192"/>
            <a:ext cx="35788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가장 상위 셀의 파일명이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[Classical]5_Beethoven</a:t>
            </a:r>
            <a:r>
              <a:rPr lang="en-US" altLang="ko-KR" sz="1200" dirty="0" smtClean="0">
                <a:solidFill>
                  <a:srgbClr val="FF0000"/>
                </a:solidFill>
              </a:rPr>
              <a:t>_dec.wav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이고  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실제 파일명이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/>
              <a:t>[Classical]5_Beethoven</a:t>
            </a:r>
            <a:r>
              <a:rPr lang="en-US" altLang="ko-KR" sz="1200" dirty="0">
                <a:solidFill>
                  <a:srgbClr val="FF0000"/>
                </a:solidFill>
              </a:rPr>
              <a:t>_eld_vbr_256kbps_dec.wav</a:t>
            </a:r>
            <a:endParaRPr lang="ko-KR" altLang="en-US" sz="1200" dirty="0">
              <a:solidFill>
                <a:srgbClr val="FF0000"/>
              </a:solidFill>
            </a:endParaRPr>
          </a:p>
          <a:p>
            <a:endParaRPr lang="en-US" altLang="ko-KR" sz="12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5" y="2204864"/>
            <a:ext cx="835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측정 결과를 받아볼 새 </a:t>
            </a:r>
            <a:r>
              <a:rPr lang="en-US" altLang="ko-KR" dirty="0" smtClean="0"/>
              <a:t>Report </a:t>
            </a:r>
            <a:r>
              <a:rPr lang="ko-KR" altLang="en-US" dirty="0" smtClean="0"/>
              <a:t>파일 적용하기</a:t>
            </a:r>
            <a:endParaRPr lang="en-US" altLang="ko-KR" dirty="0" smtClean="0"/>
          </a:p>
          <a:p>
            <a:endParaRPr lang="en-US" altLang="ko-KR" sz="1200" dirty="0" smtClean="0"/>
          </a:p>
          <a:p>
            <a:endParaRPr lang="en-US" altLang="ko-K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700808"/>
            <a:ext cx="7363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기존에 측정을 했던 </a:t>
            </a:r>
            <a:r>
              <a:rPr lang="en-US" altLang="ko-KR" sz="1200" dirty="0" smtClean="0"/>
              <a:t>Report </a:t>
            </a:r>
            <a:r>
              <a:rPr lang="ko-KR" altLang="en-US" sz="1200" dirty="0" smtClean="0"/>
              <a:t>파일에 </a:t>
            </a:r>
            <a:r>
              <a:rPr lang="en-US" altLang="ko-KR" sz="1200" dirty="0" smtClean="0"/>
              <a:t>Append </a:t>
            </a:r>
            <a:r>
              <a:rPr lang="ko-KR" altLang="en-US" sz="1200" dirty="0" smtClean="0"/>
              <a:t>속성으로 추가로 붙기 때문에 바꾸지 않아도 되지만</a:t>
            </a:r>
            <a:endParaRPr lang="en-US" altLang="ko-KR" sz="1200" dirty="0" smtClean="0"/>
          </a:p>
          <a:p>
            <a:r>
              <a:rPr lang="ko-KR" altLang="en-US" sz="1200" dirty="0" smtClean="0"/>
              <a:t>개인적인 의견은 새 파일로 측정 </a:t>
            </a:r>
            <a:r>
              <a:rPr lang="ko-KR" altLang="en-US" sz="1200" dirty="0" err="1" smtClean="0"/>
              <a:t>세그먼트별로</a:t>
            </a:r>
            <a:r>
              <a:rPr lang="ko-KR" altLang="en-US" sz="1200" dirty="0" smtClean="0"/>
              <a:t> 관리 </a:t>
            </a:r>
            <a:r>
              <a:rPr lang="ko-KR" altLang="en-US" sz="1200" dirty="0" err="1" smtClean="0"/>
              <a:t>하는것이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좋을것</a:t>
            </a:r>
            <a:r>
              <a:rPr lang="ko-KR" altLang="en-US" sz="1200" dirty="0" smtClean="0"/>
              <a:t> 같습니다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en-US" altLang="ko-KR" sz="1200" dirty="0" err="1" smtClean="0"/>
              <a:t>PEAQ_Measurement_Report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라는 폴더에 </a:t>
            </a:r>
            <a:endParaRPr lang="en-US" altLang="ko-KR" sz="1200" dirty="0"/>
          </a:p>
          <a:p>
            <a:r>
              <a:rPr lang="en-US" altLang="ko-KR" sz="1200" dirty="0" smtClean="0"/>
              <a:t>PEAQ-Report-2019-04-19.txt       </a:t>
            </a:r>
            <a:r>
              <a:rPr lang="ko-KR" altLang="en-US" sz="1200" dirty="0" smtClean="0"/>
              <a:t>연</a:t>
            </a:r>
            <a:r>
              <a:rPr lang="en-US" altLang="ko-KR" sz="1200" dirty="0" smtClean="0"/>
              <a:t>-</a:t>
            </a:r>
            <a:r>
              <a:rPr lang="ko-KR" altLang="en-US" sz="1200" dirty="0" smtClean="0"/>
              <a:t>월</a:t>
            </a:r>
            <a:r>
              <a:rPr lang="en-US" altLang="ko-KR" sz="1200" dirty="0" smtClean="0"/>
              <a:t>-</a:t>
            </a:r>
            <a:r>
              <a:rPr lang="ko-KR" altLang="en-US" sz="1200" dirty="0" smtClean="0"/>
              <a:t>일   형식으로 파일이 프로그램 </a:t>
            </a:r>
            <a:r>
              <a:rPr lang="ko-KR" altLang="en-US" sz="1200" dirty="0" err="1" smtClean="0"/>
              <a:t>시작시</a:t>
            </a:r>
            <a:r>
              <a:rPr lang="ko-KR" altLang="en-US" sz="1200" dirty="0" smtClean="0"/>
              <a:t> 자동으로 만들어 줍니다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해당 리포트 파일을 선택하시거나 </a:t>
            </a:r>
            <a:r>
              <a:rPr lang="en-US" altLang="ko-KR" sz="1200" dirty="0" smtClean="0"/>
              <a:t>Suffix</a:t>
            </a:r>
            <a:r>
              <a:rPr lang="ko-KR" altLang="en-US" sz="1200" dirty="0" smtClean="0"/>
              <a:t>로 추가 이름을 </a:t>
            </a:r>
            <a:r>
              <a:rPr lang="ko-KR" altLang="en-US" sz="1200" dirty="0" err="1" smtClean="0"/>
              <a:t>덧붙일수도</a:t>
            </a:r>
            <a:r>
              <a:rPr lang="ko-KR" altLang="en-US" sz="1200" dirty="0" smtClean="0"/>
              <a:t> 있습니다</a:t>
            </a:r>
            <a:r>
              <a:rPr lang="en-US" altLang="ko-KR" sz="1200" dirty="0" smtClean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3" y="2924944"/>
            <a:ext cx="85557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측정시작하기 </a:t>
            </a:r>
            <a:r>
              <a:rPr lang="en-US" altLang="ko-KR" dirty="0" smtClean="0"/>
              <a:t>#1</a:t>
            </a:r>
            <a:endParaRPr lang="en-US" altLang="ko-KR" sz="1200" dirty="0" smtClean="0"/>
          </a:p>
          <a:p>
            <a:endParaRPr lang="en-US" altLang="ko-KR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78742"/>
            <a:ext cx="8681699" cy="47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7429" y="396664"/>
            <a:ext cx="3889145" cy="44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0" lang="ko-KR" altLang="en-US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개발실 </a:t>
            </a:r>
            <a:r>
              <a:rPr kumimoji="0" lang="ko-KR" altLang="en-US" sz="24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비젼</a:t>
            </a:r>
            <a:r>
              <a:rPr kumimoji="0" lang="ko-KR" altLang="en-US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 및 핵심 가치 </a:t>
            </a:r>
            <a:endParaRPr kumimoji="0" lang="ko-KR" altLang="en-US" sz="17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굴림" pitchFamily="50" charset="-127"/>
              <a:ea typeface="맑은 고딕"/>
              <a:cs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82254" y="1548367"/>
            <a:ext cx="6410829" cy="13348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16" tIns="38958" rIns="77916" bIns="38958" rtlCol="0" anchor="t"/>
          <a:lstStyle/>
          <a:p>
            <a:pPr fontAlgn="auto">
              <a:lnSpc>
                <a:spcPts val="1841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편리함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, 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즐거움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, 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아름다움</a:t>
            </a:r>
            <a:r>
              <a:rPr kumimoji="0" lang="ko-KR" altLang="en-US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과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 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신뢰를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 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지속적으로 고객에게 제공하고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/>
            </a:r>
            <a:b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</a:b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이를 통해 새로운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 Life Style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을 창출한다</a:t>
            </a:r>
            <a:endParaRPr kumimoji="0" lang="en-US" altLang="ko-KR" sz="1000" dirty="0">
              <a:solidFill>
                <a:prstClr val="black"/>
              </a:solidFill>
            </a:endParaRPr>
          </a:p>
          <a:p>
            <a:pPr fontAlgn="auto">
              <a:lnSpc>
                <a:spcPts val="1841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en-US" altLang="ko-KR" sz="1000" dirty="0">
                <a:solidFill>
                  <a:prstClr val="black"/>
                </a:solidFill>
              </a:rPr>
              <a:t>We create new life style by offering customers lasting values of convenience, fun, </a:t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en-US" altLang="ko-KR" sz="1000" dirty="0">
                <a:solidFill>
                  <a:prstClr val="black"/>
                </a:solidFill>
              </a:rPr>
              <a:t>beauty and trustworthiness.</a:t>
            </a:r>
            <a:endParaRPr kumimoji="0"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53347" y="849357"/>
            <a:ext cx="2837318" cy="294120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Vision and Core R&amp;D Values</a:t>
            </a:r>
            <a:endParaRPr kumimoji="0" lang="ko-KR" altLang="en-US" sz="1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굴림" pitchFamily="50" charset="-127"/>
              <a:ea typeface="맑은 고딕"/>
              <a:cs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80421" y="3374731"/>
            <a:ext cx="6612058" cy="33666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16" tIns="38958" rIns="77916" bIns="38958" rtlCol="0" anchor="t"/>
          <a:lstStyle/>
          <a:p>
            <a:pPr fontAlgn="auto">
              <a:lnSpc>
                <a:spcPts val="1790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en-US" altLang="ko-KR" sz="900" dirty="0">
                <a:solidFill>
                  <a:srgbClr val="FF0000"/>
                </a:solidFill>
              </a:rPr>
              <a:t>• </a:t>
            </a:r>
            <a:r>
              <a:rPr kumimoji="0" lang="ko-KR" altLang="en-US" sz="900" dirty="0">
                <a:solidFill>
                  <a:srgbClr val="FF0000"/>
                </a:solidFill>
              </a:rPr>
              <a:t>열정 </a:t>
            </a:r>
            <a:r>
              <a:rPr kumimoji="0" lang="en-US" altLang="ko-KR" sz="900" dirty="0">
                <a:solidFill>
                  <a:srgbClr val="FF0000"/>
                </a:solidFill>
              </a:rPr>
              <a:t>(Passion)         </a:t>
            </a:r>
            <a:r>
              <a:rPr kumimoji="0" lang="ko-KR" altLang="en-US" sz="1000" dirty="0">
                <a:solidFill>
                  <a:prstClr val="black"/>
                </a:solidFill>
              </a:rPr>
              <a:t>주인의식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끈기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자신감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도전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헌신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긍정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자기주도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적극성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충성심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책임감</a:t>
            </a:r>
            <a:r>
              <a:rPr kumimoji="0" lang="en-US" altLang="ko-KR" sz="1000" dirty="0">
                <a:solidFill>
                  <a:prstClr val="black"/>
                </a:solidFill>
              </a:rPr>
              <a:t/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ko-KR" altLang="en-US" sz="1000" dirty="0">
                <a:solidFill>
                  <a:prstClr val="black"/>
                </a:solidFill>
              </a:rPr>
              <a:t>                                        </a:t>
            </a:r>
            <a:r>
              <a:rPr kumimoji="0" lang="en-US" altLang="ko-KR" sz="1000" dirty="0">
                <a:solidFill>
                  <a:prstClr val="black"/>
                </a:solidFill>
              </a:rPr>
              <a:t>Ownership/Tenacity/Confidence/Challenge/Sacrifice/Optimism/</a:t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en-US" altLang="ko-KR" sz="1000" dirty="0">
                <a:solidFill>
                  <a:prstClr val="black"/>
                </a:solidFill>
              </a:rPr>
              <a:t>                                        Leadership/Pro-activeness/Loyalty/Accountability</a:t>
            </a:r>
          </a:p>
          <a:p>
            <a:pPr fontAlgn="auto">
              <a:lnSpc>
                <a:spcPts val="1790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en-US" altLang="ko-KR" sz="900" dirty="0">
                <a:solidFill>
                  <a:srgbClr val="0000FF"/>
                </a:solidFill>
              </a:rPr>
              <a:t>• </a:t>
            </a:r>
            <a:r>
              <a:rPr kumimoji="0" lang="ko-KR" altLang="en-US" sz="900" dirty="0">
                <a:solidFill>
                  <a:srgbClr val="0000FF"/>
                </a:solidFill>
              </a:rPr>
              <a:t>도전 </a:t>
            </a:r>
            <a:r>
              <a:rPr kumimoji="0" lang="en-US" altLang="ko-KR" sz="900" dirty="0">
                <a:solidFill>
                  <a:srgbClr val="0000FF"/>
                </a:solidFill>
              </a:rPr>
              <a:t>(Challenge)      </a:t>
            </a:r>
            <a:r>
              <a:rPr kumimoji="0" lang="ko-KR" altLang="en-US" sz="1000" dirty="0">
                <a:solidFill>
                  <a:prstClr val="black"/>
                </a:solidFill>
              </a:rPr>
              <a:t>창의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탐구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스마트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긍정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논리 </a:t>
            </a:r>
            <a:r>
              <a:rPr kumimoji="0" lang="en-US" altLang="ko-KR" sz="1000" dirty="0">
                <a:solidFill>
                  <a:prstClr val="black"/>
                </a:solidFill>
              </a:rPr>
              <a:t/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en-US" altLang="ko-KR" sz="1000" dirty="0">
                <a:solidFill>
                  <a:prstClr val="black"/>
                </a:solidFill>
              </a:rPr>
              <a:t>                                        Creativity/Discovery/Smart/Optimism/Logic</a:t>
            </a:r>
          </a:p>
          <a:p>
            <a:pPr fontAlgn="auto">
              <a:lnSpc>
                <a:spcPts val="1790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en-US" altLang="ko-KR" sz="900" dirty="0">
                <a:solidFill>
                  <a:srgbClr val="00B050"/>
                </a:solidFill>
              </a:rPr>
              <a:t>• </a:t>
            </a:r>
            <a:r>
              <a:rPr kumimoji="0" lang="ko-KR" altLang="en-US" sz="900" dirty="0">
                <a:solidFill>
                  <a:srgbClr val="00B050"/>
                </a:solidFill>
              </a:rPr>
              <a:t>배려 </a:t>
            </a:r>
            <a:r>
              <a:rPr kumimoji="0" lang="en-US" altLang="ko-KR" sz="900" dirty="0">
                <a:solidFill>
                  <a:srgbClr val="00B050"/>
                </a:solidFill>
              </a:rPr>
              <a:t>(Collaboration) </a:t>
            </a:r>
            <a:r>
              <a:rPr kumimoji="0" lang="ko-KR" altLang="en-US" sz="1000" dirty="0">
                <a:solidFill>
                  <a:prstClr val="black"/>
                </a:solidFill>
              </a:rPr>
              <a:t>오픈 마인드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협업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협동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소통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경청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다양성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겸손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배려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인간미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진실성</a:t>
            </a:r>
            <a:r>
              <a:rPr kumimoji="0" lang="en-US" altLang="ko-KR" sz="1000" dirty="0">
                <a:solidFill>
                  <a:prstClr val="black"/>
                </a:solidFill>
              </a:rPr>
              <a:t/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ko-KR" altLang="en-US" sz="1000" dirty="0">
                <a:solidFill>
                  <a:prstClr val="black"/>
                </a:solidFill>
              </a:rPr>
              <a:t>                                        </a:t>
            </a:r>
            <a:r>
              <a:rPr kumimoji="0" lang="en-US" altLang="ko-KR" sz="1000" dirty="0">
                <a:solidFill>
                  <a:prstClr val="black"/>
                </a:solidFill>
              </a:rPr>
              <a:t>Open Minded/Consideration/Communication/Attentiveness/</a:t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en-US" altLang="ko-KR" sz="1000" dirty="0">
                <a:solidFill>
                  <a:prstClr val="black"/>
                </a:solidFill>
              </a:rPr>
              <a:t>                                        Diversity/Humility/Solicitude/Honesty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>
                <a:solidFill>
                  <a:srgbClr val="7030A0"/>
                </a:solidFill>
              </a:rPr>
              <a:t>• </a:t>
            </a:r>
            <a:r>
              <a:rPr kumimoji="0" lang="ko-KR" altLang="en-US" sz="900" dirty="0">
                <a:solidFill>
                  <a:srgbClr val="7030A0"/>
                </a:solidFill>
              </a:rPr>
              <a:t>민첩 </a:t>
            </a:r>
            <a:r>
              <a:rPr kumimoji="0" lang="en-US" altLang="ko-KR" sz="900" dirty="0">
                <a:solidFill>
                  <a:srgbClr val="7030A0"/>
                </a:solidFill>
              </a:rPr>
              <a:t>(Agile)       </a:t>
            </a:r>
            <a:r>
              <a:rPr kumimoji="0" lang="en-US" altLang="ko-KR" sz="700" dirty="0">
                <a:solidFill>
                  <a:srgbClr val="7030A0"/>
                </a:solidFill>
              </a:rPr>
              <a:t> </a:t>
            </a:r>
            <a:r>
              <a:rPr kumimoji="0" lang="en-US" altLang="ko-KR" sz="900" dirty="0">
                <a:solidFill>
                  <a:srgbClr val="7030A0"/>
                </a:solidFill>
              </a:rPr>
              <a:t>     </a:t>
            </a:r>
            <a:r>
              <a:rPr kumimoji="0" lang="en-US" altLang="ko-KR" sz="1000" dirty="0">
                <a:solidFill>
                  <a:prstClr val="black"/>
                </a:solidFill>
              </a:rPr>
              <a:t>Agility/</a:t>
            </a:r>
            <a:r>
              <a:rPr kumimoji="0" lang="ko-KR" altLang="en-US" sz="1000" dirty="0">
                <a:solidFill>
                  <a:prstClr val="black"/>
                </a:solidFill>
              </a:rPr>
              <a:t>유연성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스피드</a:t>
            </a:r>
            <a:r>
              <a:rPr kumimoji="0" lang="en-US" altLang="ko-KR" sz="1000">
                <a:solidFill>
                  <a:prstClr val="black"/>
                </a:solidFill>
              </a:rPr>
              <a:t>/</a:t>
            </a:r>
            <a:r>
              <a:rPr kumimoji="0" lang="en-US" altLang="ko-KR" sz="1000" smtClean="0">
                <a:solidFill>
                  <a:prstClr val="black"/>
                </a:solidFill>
              </a:rPr>
              <a:t>Lean Agility/Flexibility/Speed/Leanness</a:t>
            </a:r>
            <a:endParaRPr kumimoji="0" lang="ko-KR" altLang="en-US" sz="1000" dirty="0">
              <a:solidFill>
                <a:prstClr val="black"/>
              </a:solidFill>
            </a:endParaRPr>
          </a:p>
          <a:p>
            <a:pPr fontAlgn="auto">
              <a:lnSpc>
                <a:spcPts val="1790"/>
              </a:lnSpc>
              <a:spcBef>
                <a:spcPts val="0"/>
              </a:spcBef>
              <a:spcAft>
                <a:spcPts val="1023"/>
              </a:spcAft>
            </a:pPr>
            <a:endParaRPr kumimoji="0" lang="ko-KR" altLang="en-US" sz="900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89106" y="2996952"/>
            <a:ext cx="5994374" cy="355676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i="1" dirty="0">
                <a:solidFill>
                  <a:srgbClr val="0000FF"/>
                </a:solidFill>
                <a:latin typeface="HY견고딕" pitchFamily="18" charset="-127"/>
                <a:ea typeface="맑은 고딕"/>
              </a:rPr>
              <a:t>“We </a:t>
            </a:r>
            <a:r>
              <a:rPr kumimoji="0" lang="en-US" altLang="ko-KR" sz="1200" i="1" dirty="0">
                <a:solidFill>
                  <a:srgbClr val="7030A0"/>
                </a:solidFill>
                <a:latin typeface="HY견고딕" pitchFamily="18" charset="-127"/>
                <a:ea typeface="맑은 고딕"/>
              </a:rPr>
              <a:t>adapt</a:t>
            </a:r>
            <a:r>
              <a:rPr kumimoji="0" lang="en-US" altLang="ko-KR" sz="1200" i="1" dirty="0">
                <a:solidFill>
                  <a:srgbClr val="0000FF"/>
                </a:solidFill>
                <a:latin typeface="HY견고딕" pitchFamily="18" charset="-127"/>
                <a:ea typeface="맑은 고딕"/>
              </a:rPr>
              <a:t>, challenge, </a:t>
            </a:r>
            <a:r>
              <a:rPr kumimoji="0" lang="en-US" altLang="ko-KR" sz="1200" i="1" dirty="0">
                <a:solidFill>
                  <a:srgbClr val="00B050"/>
                </a:solidFill>
                <a:latin typeface="HY견고딕" pitchFamily="18" charset="-127"/>
                <a:ea typeface="맑은 고딕"/>
              </a:rPr>
              <a:t>collaborate</a:t>
            </a:r>
            <a:r>
              <a:rPr kumimoji="0" lang="en-US" altLang="ko-KR" sz="1200" i="1" dirty="0">
                <a:solidFill>
                  <a:srgbClr val="0000FF"/>
                </a:solidFill>
                <a:latin typeface="HY견고딕" pitchFamily="18" charset="-127"/>
                <a:ea typeface="맑은 고딕"/>
              </a:rPr>
              <a:t> with </a:t>
            </a:r>
            <a:r>
              <a:rPr kumimoji="0" lang="en-US" altLang="ko-KR" sz="1200" i="1" dirty="0">
                <a:solidFill>
                  <a:srgbClr val="FF0000"/>
                </a:solidFill>
                <a:latin typeface="HY견고딕" pitchFamily="18" charset="-127"/>
                <a:ea typeface="맑은 고딕"/>
              </a:rPr>
              <a:t>passion</a:t>
            </a:r>
            <a:r>
              <a:rPr kumimoji="0" lang="en-US" altLang="ko-KR" sz="1200" i="1" dirty="0">
                <a:solidFill>
                  <a:srgbClr val="0000FF"/>
                </a:solidFill>
                <a:latin typeface="HY견고딕" pitchFamily="18" charset="-127"/>
                <a:ea typeface="맑은 고딕"/>
              </a:rPr>
              <a:t>.”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54720" y="1304065"/>
            <a:ext cx="903456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01114" y="1684516"/>
            <a:ext cx="0" cy="1140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101114" y="3038693"/>
            <a:ext cx="0" cy="3240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 bwMode="auto">
          <a:xfrm>
            <a:off x="450927" y="4742637"/>
            <a:ext cx="164293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60" y="1673337"/>
            <a:ext cx="721611" cy="417231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비젼</a:t>
            </a:r>
            <a:endParaRPr kumimoji="0" lang="ko-KR" altLang="en-US" sz="2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177" y="4131729"/>
            <a:ext cx="1285868" cy="417231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핵심가치</a:t>
            </a:r>
          </a:p>
        </p:txBody>
      </p:sp>
      <p:cxnSp>
        <p:nvCxnSpPr>
          <p:cNvPr id="33" name="직선 연결선 32"/>
          <p:cNvCxnSpPr/>
          <p:nvPr/>
        </p:nvCxnSpPr>
        <p:spPr bwMode="auto">
          <a:xfrm>
            <a:off x="452535" y="2249395"/>
            <a:ext cx="164293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7200" y="2211429"/>
            <a:ext cx="752068" cy="340287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7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Vision</a:t>
            </a:r>
            <a:endParaRPr kumimoji="0" lang="ko-KR" altLang="en-US" sz="17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568" y="4726818"/>
            <a:ext cx="1318762" cy="340287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7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Core Values</a:t>
            </a:r>
            <a:endParaRPr kumimoji="0" lang="ko-KR" altLang="en-US" sz="17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80264" y="40579"/>
            <a:ext cx="1311516" cy="3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  <a:cs typeface="굴림" pitchFamily="50" charset="-127"/>
              </a:rPr>
              <a:t>무선개발실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42759" y="388991"/>
            <a:ext cx="1159230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  <a:cs typeface="굴림" pitchFamily="50" charset="-127"/>
              </a:rPr>
              <a:t>Mobile R&amp;D Office</a:t>
            </a:r>
            <a:endParaRPr kumimoji="0" lang="ko-KR" altLang="en-US" sz="900" dirty="0">
              <a:ln w="12700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/>
              <a:ea typeface="맑은 고딕" panose="020B0503020000020004" pitchFamily="50" charset="-127"/>
              <a:cs typeface="굴림" pitchFamily="50" charset="-127"/>
            </a:endParaRPr>
          </a:p>
        </p:txBody>
      </p:sp>
      <p:pic>
        <p:nvPicPr>
          <p:cNvPr id="42" name="그림 5" descr="http://th03.deviantart.net/fs71/200H/f/2014/027/9/4/_original_logo__samsung_by_18cjoj-d73ybtj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3699" r="4237" b="24657"/>
          <a:stretch>
            <a:fillRect/>
          </a:stretch>
        </p:blipFill>
        <p:spPr bwMode="auto">
          <a:xfrm>
            <a:off x="7483484" y="26343"/>
            <a:ext cx="1585973" cy="6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측정시작하기 </a:t>
            </a:r>
            <a:r>
              <a:rPr lang="en-US" altLang="ko-KR" dirty="0" smtClean="0"/>
              <a:t>#2</a:t>
            </a:r>
            <a:endParaRPr lang="en-US" altLang="ko-KR" sz="1200" dirty="0" smtClean="0"/>
          </a:p>
          <a:p>
            <a:endParaRPr lang="en-US" altLang="ko-KR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8" y="1678742"/>
            <a:ext cx="8460972" cy="45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측정시작하기 </a:t>
            </a:r>
            <a:r>
              <a:rPr lang="en-US" altLang="ko-KR" dirty="0" smtClean="0"/>
              <a:t>#3</a:t>
            </a:r>
            <a:endParaRPr lang="en-US" altLang="ko-KR" sz="1200" dirty="0" smtClean="0"/>
          </a:p>
          <a:p>
            <a:endParaRPr lang="en-US" altLang="ko-KR" sz="1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877389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24434"/>
            <a:ext cx="7648168" cy="41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측정결과 확인 </a:t>
            </a:r>
            <a:r>
              <a:rPr lang="en-US" altLang="ko-KR" dirty="0" smtClean="0"/>
              <a:t>#1</a:t>
            </a:r>
          </a:p>
          <a:p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666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앞서 입력했던 </a:t>
            </a:r>
            <a:r>
              <a:rPr lang="en-US" altLang="ko-KR" sz="1200" dirty="0" smtClean="0"/>
              <a:t>Report </a:t>
            </a:r>
            <a:r>
              <a:rPr lang="ko-KR" altLang="en-US" sz="1200" dirty="0" smtClean="0"/>
              <a:t>파일 </a:t>
            </a:r>
            <a:r>
              <a:rPr lang="en-US" altLang="ko-KR" sz="1200" dirty="0" smtClean="0"/>
              <a:t>PEAQ-Report-2019-04-19.txt </a:t>
            </a:r>
            <a:r>
              <a:rPr lang="ko-KR" altLang="en-US" sz="1200" dirty="0" smtClean="0"/>
              <a:t>을 엑셀에서 열어 확인 할 것 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3779912" y="1787624"/>
            <a:ext cx="1080120" cy="22174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0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측정결과 확인 </a:t>
            </a:r>
            <a:r>
              <a:rPr lang="en-US" altLang="ko-KR" dirty="0" smtClean="0"/>
              <a:t>#2</a:t>
            </a:r>
          </a:p>
          <a:p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7104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reference </a:t>
            </a:r>
            <a:r>
              <a:rPr lang="ko-KR" altLang="en-US" sz="1200" dirty="0" smtClean="0"/>
              <a:t>와 </a:t>
            </a:r>
            <a:r>
              <a:rPr lang="en-US" altLang="ko-KR" sz="1200" dirty="0" smtClean="0"/>
              <a:t>target</a:t>
            </a:r>
            <a:r>
              <a:rPr lang="ko-KR" altLang="en-US" sz="1200" dirty="0" smtClean="0"/>
              <a:t>의 목록들이 물론 잘 들어갔겠지만 아래와 같이 결과파일에서도 확인 가능합니다</a:t>
            </a:r>
            <a:r>
              <a:rPr lang="en-US" altLang="ko-KR" sz="1200" dirty="0" smtClean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4" y="1916832"/>
            <a:ext cx="8315400" cy="453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4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측정결과 확인 </a:t>
            </a:r>
            <a:r>
              <a:rPr lang="en-US" altLang="ko-KR" dirty="0" smtClean="0"/>
              <a:t>#3</a:t>
            </a:r>
          </a:p>
          <a:p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306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ODG(Objective Difference Grade) </a:t>
            </a:r>
            <a:r>
              <a:rPr lang="ko-KR" altLang="en-US" sz="1200" dirty="0" smtClean="0"/>
              <a:t>값 확인</a:t>
            </a:r>
            <a:endParaRPr lang="en-US" altLang="ko-KR" sz="1200" dirty="0" smtClean="0"/>
          </a:p>
          <a:p>
            <a:endParaRPr lang="en-US" altLang="ko-KR" sz="12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46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2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측정결과 확인 </a:t>
            </a:r>
            <a:r>
              <a:rPr lang="en-US" altLang="ko-KR" dirty="0" smtClean="0"/>
              <a:t>#3</a:t>
            </a:r>
          </a:p>
          <a:p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306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ODG(Objective Difference Grade) </a:t>
            </a:r>
            <a:r>
              <a:rPr lang="ko-KR" altLang="en-US" sz="1200" dirty="0" smtClean="0"/>
              <a:t>값 확인</a:t>
            </a:r>
            <a:endParaRPr lang="en-US" altLang="ko-KR" sz="1200" dirty="0" smtClean="0"/>
          </a:p>
          <a:p>
            <a:endParaRPr lang="en-US" altLang="ko-KR" sz="12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46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Multi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etc. Select Algorithm(PEAQ Advanced / Basic)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7331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PEAQ</a:t>
            </a:r>
            <a:r>
              <a:rPr lang="ko-KR" altLang="en-US" sz="1200" dirty="0" smtClean="0"/>
              <a:t>에서 약간의 차이가 있는데 </a:t>
            </a:r>
            <a:r>
              <a:rPr lang="en-US" altLang="ko-KR" sz="1200" dirty="0" smtClean="0"/>
              <a:t>Advanced </a:t>
            </a:r>
            <a:r>
              <a:rPr lang="en-US" altLang="ko-KR" sz="1200" dirty="0"/>
              <a:t>/ </a:t>
            </a:r>
            <a:r>
              <a:rPr lang="en-US" altLang="ko-KR" sz="1200" dirty="0" smtClean="0"/>
              <a:t>Basic </a:t>
            </a:r>
            <a:r>
              <a:rPr lang="ko-KR" altLang="en-US" sz="1200" dirty="0" smtClean="0"/>
              <a:t>두 종류의 알고리즘을 선택하여 측정할 수 있습니다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자세한 내용은 부록 </a:t>
            </a:r>
            <a:r>
              <a:rPr lang="en-US" altLang="ko-KR" sz="1200" dirty="0" smtClean="0"/>
              <a:t>OperaManual3.5.pdf </a:t>
            </a:r>
            <a:r>
              <a:rPr lang="ko-KR" altLang="en-US" sz="1200" dirty="0" smtClean="0"/>
              <a:t>문서를 참고하세요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18520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3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1082770" y="2747060"/>
            <a:ext cx="6978462" cy="684000"/>
          </a:xfrm>
          <a:prstGeom prst="rect">
            <a:avLst/>
          </a:prstGeom>
          <a:solidFill>
            <a:srgbClr val="0070C0"/>
          </a:solidFill>
        </p:spPr>
        <p:txBody>
          <a:bodyPr lIns="91429" tIns="45715" rIns="91429" bIns="45715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lang="ko-KR" altLang="en-US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부록</a:t>
            </a:r>
            <a:endParaRPr lang="en-US" altLang="ko-KR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9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sz="2800" b="1" dirty="0" smtClean="0">
                <a:solidFill>
                  <a:prstClr val="black"/>
                </a:solidFill>
              </a:rPr>
              <a:t>국제표준 측정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Method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&amp; </a:t>
            </a:r>
            <a:r>
              <a:rPr lang="en-US" altLang="ko-KR" sz="2800" b="1" dirty="0" err="1" smtClean="0">
                <a:solidFill>
                  <a:prstClr val="black"/>
                </a:solidFill>
              </a:rPr>
              <a:t>Opticom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ko-KR" sz="2800" dirty="0"/>
              <a:t>OPERA</a:t>
            </a:r>
            <a:r>
              <a:rPr lang="en-US" altLang="ko-KR" sz="2800" dirty="0" smtClean="0"/>
              <a:t>™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9212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400" dirty="0"/>
              <a:t>• ITU-T P.862/PESQ</a:t>
            </a:r>
          </a:p>
          <a:p>
            <a:r>
              <a:rPr lang="ko-KR" altLang="ko-KR" sz="1400" dirty="0"/>
              <a:t>• ITU-T P.861/PSQM</a:t>
            </a:r>
          </a:p>
          <a:p>
            <a:r>
              <a:rPr lang="ko-KR" altLang="ko-KR" sz="1400" dirty="0"/>
              <a:t>• PSQM+ (PSQM improved for GSM</a:t>
            </a:r>
            <a:r>
              <a:rPr lang="ko-KR" altLang="ko-KR" sz="1400" dirty="0" smtClean="0"/>
              <a:t>)</a:t>
            </a:r>
            <a:endParaRPr lang="en-US" altLang="ko-KR" sz="1400" dirty="0" smtClean="0"/>
          </a:p>
          <a:p>
            <a:r>
              <a:rPr lang="ko-KR" altLang="ko-KR" sz="1400" dirty="0"/>
              <a:t>• ITU-R </a:t>
            </a:r>
            <a:r>
              <a:rPr lang="ko-KR" altLang="ko-KR" sz="1400" dirty="0" smtClean="0"/>
              <a:t>BS.1387/PEAQ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ko-KR" sz="1400" dirty="0"/>
              <a:t>All standard measurement algorithms are based on the reference code, which</a:t>
            </a:r>
          </a:p>
          <a:p>
            <a:r>
              <a:rPr lang="ko-KR" altLang="ko-KR" sz="1400" dirty="0"/>
              <a:t>was used for the standardization, and all algorithms are tested and verified to be</a:t>
            </a:r>
          </a:p>
          <a:p>
            <a:r>
              <a:rPr lang="ko-KR" altLang="ko-KR" sz="1400" dirty="0"/>
              <a:t>fully conforming to the standards.</a:t>
            </a:r>
          </a:p>
          <a:p>
            <a:r>
              <a:rPr lang="ko-KR" altLang="ko-KR" sz="1400" dirty="0"/>
              <a:t>OPERA</a:t>
            </a:r>
            <a:r>
              <a:rPr lang="en-US" altLang="ko-KR" sz="1400" dirty="0"/>
              <a:t>™ is available as a software version, a completely pre-installed portable</a:t>
            </a:r>
            <a:endParaRPr lang="ko-KR" altLang="ko-KR" sz="1400" dirty="0"/>
          </a:p>
          <a:p>
            <a:r>
              <a:rPr lang="ko-KR" altLang="ko-KR" sz="1400" dirty="0"/>
              <a:t>system and a completely pre-installed rackmount system. The Workstation</a:t>
            </a:r>
          </a:p>
          <a:p>
            <a:r>
              <a:rPr lang="ko-KR" altLang="ko-KR" sz="1400" dirty="0"/>
              <a:t>version is not available as a standard product anymore. In addition, we offer</a:t>
            </a:r>
          </a:p>
          <a:p>
            <a:r>
              <a:rPr lang="ko-KR" altLang="ko-KR" sz="1400" dirty="0"/>
              <a:t>custom tailored and OEM solutions.</a:t>
            </a: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우측상단에 오페라 매뉴얼에 나온 내용 일부를 요약해놓았다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쉽게 말해 </a:t>
            </a:r>
            <a:r>
              <a:rPr lang="en-US" altLang="ko-KR" sz="1400" dirty="0" smtClean="0"/>
              <a:t>OPERA</a:t>
            </a:r>
            <a:r>
              <a:rPr lang="ko-KR" altLang="en-US" sz="1400" dirty="0" smtClean="0"/>
              <a:t>라는 </a:t>
            </a:r>
            <a:r>
              <a:rPr lang="en-US" altLang="ko-KR" sz="1400" dirty="0" smtClean="0"/>
              <a:t>S/W</a:t>
            </a:r>
            <a:r>
              <a:rPr lang="ko-KR" altLang="en-US" sz="1400" dirty="0" smtClean="0"/>
              <a:t>는 국제표준 측정 </a:t>
            </a:r>
            <a:r>
              <a:rPr lang="ko-KR" altLang="en-US" sz="1400" dirty="0" err="1" smtClean="0"/>
              <a:t>메소드를</a:t>
            </a:r>
            <a:r>
              <a:rPr lang="ko-KR" altLang="en-US" sz="1400" dirty="0" smtClean="0"/>
              <a:t> 구현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검증해 놓은 것으로 비싼 </a:t>
            </a:r>
            <a:r>
              <a:rPr lang="en-US" altLang="ko-KR" sz="1400" dirty="0" smtClean="0"/>
              <a:t>S/W</a:t>
            </a:r>
            <a:r>
              <a:rPr lang="ko-KR" altLang="en-US" sz="1400" dirty="0" smtClean="0"/>
              <a:t>이고</a:t>
            </a:r>
            <a:endParaRPr lang="en-US" altLang="ko-KR" sz="1400" dirty="0" smtClean="0"/>
          </a:p>
          <a:p>
            <a:r>
              <a:rPr lang="ko-KR" altLang="en-US" sz="1400" dirty="0" smtClean="0"/>
              <a:t>이중 우리회사는 </a:t>
            </a:r>
            <a:r>
              <a:rPr lang="en-US" altLang="ko-KR" sz="1400" dirty="0" smtClean="0"/>
              <a:t>PEAQ </a:t>
            </a:r>
            <a:r>
              <a:rPr lang="ko-KR" altLang="en-US" sz="1400" dirty="0" smtClean="0"/>
              <a:t>라이선스를 예전에 구매하여 </a:t>
            </a:r>
            <a:r>
              <a:rPr lang="ko-KR" altLang="en-US" sz="1400" dirty="0" err="1" smtClean="0"/>
              <a:t>사용중에</a:t>
            </a:r>
            <a:r>
              <a:rPr lang="ko-KR" altLang="en-US" sz="1400" dirty="0" smtClean="0"/>
              <a:t> 있습니다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OPERA</a:t>
            </a:r>
            <a:r>
              <a:rPr lang="ko-KR" altLang="en-US" sz="1400" dirty="0" smtClean="0"/>
              <a:t>에서 제공하는 </a:t>
            </a:r>
            <a:r>
              <a:rPr lang="en-US" altLang="ko-KR" sz="1400" dirty="0" smtClean="0"/>
              <a:t>GUI</a:t>
            </a:r>
            <a:r>
              <a:rPr lang="ko-KR" altLang="en-US" sz="1400" dirty="0" smtClean="0"/>
              <a:t>도 있지만 반복 측정하기는 불편하기도 해서 사용하기 편리하도록 우리 입맛에 맞는 어플리케이션을 만든 것 입니다</a:t>
            </a:r>
            <a:r>
              <a:rPr lang="en-US" altLang="ko-KR" sz="1400" dirty="0" smtClean="0"/>
              <a:t>.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S/W</a:t>
            </a:r>
            <a:r>
              <a:rPr lang="ko-KR" altLang="en-US" sz="1400" dirty="0" smtClean="0"/>
              <a:t>측면에서 보자면 </a:t>
            </a:r>
            <a:r>
              <a:rPr lang="en-US" altLang="ko-KR" sz="1400" dirty="0" err="1" smtClean="0"/>
              <a:t>PEAQ_Manager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OPERA_V3.5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Wrapper </a:t>
            </a:r>
            <a:r>
              <a:rPr lang="ko-KR" altLang="en-US" sz="1400" dirty="0" smtClean="0"/>
              <a:t>어플리케이션이고</a:t>
            </a:r>
            <a:endParaRPr lang="en-US" altLang="ko-KR" sz="1400" dirty="0" smtClean="0"/>
          </a:p>
          <a:p>
            <a:r>
              <a:rPr lang="ko-KR" altLang="en-US" sz="1400" dirty="0" smtClean="0"/>
              <a:t>실제 코어는 </a:t>
            </a:r>
            <a:r>
              <a:rPr lang="en-US" altLang="ko-KR" sz="1400" dirty="0" smtClean="0"/>
              <a:t>OPERA</a:t>
            </a:r>
            <a:r>
              <a:rPr lang="ko-KR" altLang="en-US" sz="1400" dirty="0" smtClean="0"/>
              <a:t>이니 굳이 성능을 의심할 필요는 없습니다만 세상에 완벽한 것은 없으니 버그는 있을 수 있습니다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endParaRPr lang="en-US" altLang="ko-KR" sz="1400" dirty="0" smtClean="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52385"/>
              </p:ext>
            </p:extLst>
          </p:nvPr>
        </p:nvGraphicFramePr>
        <p:xfrm>
          <a:off x="7884368" y="10113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4368" y="10113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0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err="1" smtClean="0">
                <a:solidFill>
                  <a:prstClr val="black"/>
                </a:solidFill>
              </a:rPr>
              <a:t>PESQ_Manager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980728"/>
            <a:ext cx="6173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PEAQ Manager</a:t>
            </a:r>
            <a:r>
              <a:rPr lang="ko-KR" altLang="en-US" sz="1400" dirty="0" smtClean="0"/>
              <a:t>의 </a:t>
            </a:r>
            <a:r>
              <a:rPr lang="ko-KR" altLang="en-US" sz="1400" dirty="0" err="1" smtClean="0"/>
              <a:t>자매품인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PESQ Manager</a:t>
            </a:r>
            <a:r>
              <a:rPr lang="ko-KR" altLang="en-US" sz="1400" dirty="0" smtClean="0"/>
              <a:t>도 있습니다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사용법은 거의 </a:t>
            </a:r>
            <a:r>
              <a:rPr lang="ko-KR" altLang="en-US" sz="1400" dirty="0" smtClean="0"/>
              <a:t>큰 차이가 없으니 앞에 내용 참고하시고 사용하시면 됩니다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smtClean="0"/>
              <a:t>참고로 </a:t>
            </a:r>
            <a:r>
              <a:rPr lang="en-US" altLang="ko-KR" sz="1400" dirty="0" smtClean="0"/>
              <a:t>PESQ</a:t>
            </a:r>
            <a:r>
              <a:rPr lang="ko-KR" altLang="en-US" sz="1400" dirty="0" smtClean="0"/>
              <a:t>는 </a:t>
            </a:r>
            <a:r>
              <a:rPr lang="en-US" altLang="ko-KR" sz="1400" dirty="0" err="1" smtClean="0"/>
              <a:t>Opticom</a:t>
            </a:r>
            <a:r>
              <a:rPr lang="ko-KR" altLang="en-US" sz="1400" dirty="0" smtClean="0"/>
              <a:t>에서 공개한 </a:t>
            </a:r>
            <a:r>
              <a:rPr lang="ko-KR" altLang="en-US" sz="1400" dirty="0" err="1" smtClean="0"/>
              <a:t>오픈소스를</a:t>
            </a:r>
            <a:r>
              <a:rPr lang="ko-KR" altLang="en-US" sz="1400" dirty="0" smtClean="0"/>
              <a:t> 얻어 만들어져 있고 </a:t>
            </a:r>
            <a:endParaRPr lang="en-US" altLang="ko-KR" sz="1400" dirty="0" smtClean="0"/>
          </a:p>
          <a:p>
            <a:r>
              <a:rPr lang="ko-KR" altLang="en-US" sz="1400" dirty="0" smtClean="0"/>
              <a:t>혹시 관련코드가 필요하시면 따로 문의 바랍니다</a:t>
            </a:r>
            <a:r>
              <a:rPr lang="en-US" altLang="ko-KR" sz="1400" dirty="0" smtClean="0"/>
              <a:t>. – </a:t>
            </a:r>
            <a:r>
              <a:rPr lang="ko-KR" altLang="en-US" sz="1400" dirty="0" smtClean="0"/>
              <a:t>박상수 </a:t>
            </a:r>
            <a:r>
              <a:rPr lang="en-US" altLang="ko-KR" sz="1400" dirty="0" smtClean="0"/>
              <a:t>-</a:t>
            </a:r>
            <a:endParaRPr lang="en-US" altLang="ko-KR" sz="1400" dirty="0" smtClean="0"/>
          </a:p>
          <a:p>
            <a:endParaRPr lang="ko-KR" altLang="en-US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5723"/>
            <a:ext cx="4680520" cy="35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3839" y="3289591"/>
            <a:ext cx="3068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참고로 </a:t>
            </a:r>
            <a:r>
              <a:rPr lang="en-US" altLang="ko-KR" sz="1400" dirty="0" smtClean="0"/>
              <a:t>PEAQ, PESQ </a:t>
            </a:r>
            <a:r>
              <a:rPr lang="ko-KR" altLang="en-US" sz="1400" dirty="0" smtClean="0"/>
              <a:t>는</a:t>
            </a:r>
            <a:r>
              <a:rPr lang="ko-KR" altLang="en-US" sz="1400" dirty="0"/>
              <a:t> 김현욱님 </a:t>
            </a:r>
            <a:r>
              <a:rPr lang="en-US" altLang="ko-KR" sz="1400" dirty="0"/>
              <a:t>PC</a:t>
            </a:r>
            <a:endParaRPr lang="en-US" altLang="ko-KR" sz="1400" dirty="0" smtClean="0"/>
          </a:p>
          <a:p>
            <a:r>
              <a:rPr lang="en-US" altLang="ko-KR" sz="1400" dirty="0" smtClean="0"/>
              <a:t>D </a:t>
            </a:r>
            <a:r>
              <a:rPr lang="ko-KR" altLang="en-US" sz="1400" dirty="0" smtClean="0"/>
              <a:t>드라이브에 있습니다</a:t>
            </a:r>
            <a:endParaRPr lang="en-US" altLang="ko-KR" sz="1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12811"/>
            <a:ext cx="5004048" cy="30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1082770" y="2747060"/>
            <a:ext cx="6978462" cy="684000"/>
          </a:xfrm>
          <a:prstGeom prst="rect">
            <a:avLst/>
          </a:prstGeom>
          <a:solidFill>
            <a:srgbClr val="0070C0"/>
          </a:solidFill>
        </p:spPr>
        <p:txBody>
          <a:bodyPr lIns="91429" tIns="45715" rIns="91429" bIns="45715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lang="en-US" altLang="ko-KR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PEAQ_Manager</a:t>
            </a:r>
            <a:r>
              <a:rPr lang="en-US" altLang="ko-KR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사용설명서</a:t>
            </a:r>
            <a:endParaRPr lang="en-US" altLang="ko-KR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12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Remote Desktop Connection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/>
              <a:t>[</a:t>
            </a:r>
            <a:r>
              <a:rPr lang="ko-KR" altLang="en-US" dirty="0"/>
              <a:t>김현욱</a:t>
            </a:r>
            <a:r>
              <a:rPr lang="en-US" altLang="ko-KR" dirty="0"/>
              <a:t>PC]RemoteDesktopConnection.bat      </a:t>
            </a:r>
            <a:r>
              <a:rPr lang="en-US" altLang="ko-KR" dirty="0" smtClean="0">
                <a:sym typeface="Wingdings" panose="05000000000000000000" pitchFamily="2" charset="2"/>
              </a:rPr>
              <a:t> </a:t>
            </a:r>
            <a:r>
              <a:rPr lang="ko-KR" altLang="en-US" dirty="0" smtClean="0">
                <a:sym typeface="Wingdings" panose="05000000000000000000" pitchFamily="2" charset="2"/>
              </a:rPr>
              <a:t>배치 파일 실행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sz="1400" dirty="0" smtClean="0">
                <a:sym typeface="Wingdings" panose="05000000000000000000" pitchFamily="2" charset="2"/>
              </a:rPr>
              <a:t>아래와 같은 원격데스크톱 화면이 자동으로 실행 및 접속됨</a:t>
            </a:r>
            <a:r>
              <a:rPr lang="en-US" altLang="ko-KR" sz="1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ko-KR" altLang="en-US" sz="1400" dirty="0" smtClean="0">
                <a:sym typeface="Wingdings" panose="05000000000000000000" pitchFamily="2" charset="2"/>
              </a:rPr>
              <a:t>혹시 연결 중 </a:t>
            </a:r>
            <a:r>
              <a:rPr lang="en-US" altLang="ko-KR" sz="1400" dirty="0" smtClean="0"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ym typeface="Wingdings" panose="05000000000000000000" pitchFamily="2" charset="2"/>
              </a:rPr>
              <a:t>다른 분께서 사용 중 </a:t>
            </a:r>
            <a:r>
              <a:rPr lang="ko-KR" altLang="en-US" sz="1400" dirty="0" smtClean="0">
                <a:sym typeface="Wingdings" panose="05000000000000000000" pitchFamily="2" charset="2"/>
              </a:rPr>
              <a:t>일 경우 </a:t>
            </a:r>
            <a:r>
              <a:rPr lang="en-US" altLang="ko-KR" sz="1400" dirty="0" smtClean="0">
                <a:sym typeface="Wingdings" panose="05000000000000000000" pitchFamily="2" charset="2"/>
              </a:rPr>
              <a:t>PC </a:t>
            </a:r>
            <a:r>
              <a:rPr lang="ko-KR" altLang="en-US" sz="1400" dirty="0" err="1" smtClean="0">
                <a:sym typeface="Wingdings" panose="05000000000000000000" pitchFamily="2" charset="2"/>
              </a:rPr>
              <a:t>제어권</a:t>
            </a:r>
            <a:r>
              <a:rPr lang="ko-KR" altLang="en-US" sz="1400" dirty="0" smtClean="0">
                <a:sym typeface="Wingdings" panose="05000000000000000000" pitchFamily="2" charset="2"/>
              </a:rPr>
              <a:t> 문</a:t>
            </a:r>
            <a:r>
              <a:rPr lang="ko-KR" altLang="en-US" sz="1400" dirty="0">
                <a:sym typeface="Wingdings" panose="05000000000000000000" pitchFamily="2" charset="2"/>
              </a:rPr>
              <a:t>제</a:t>
            </a:r>
            <a:r>
              <a:rPr lang="ko-KR" altLang="en-US" sz="1400" dirty="0" smtClean="0">
                <a:sym typeface="Wingdings" panose="05000000000000000000" pitchFamily="2" charset="2"/>
              </a:rPr>
              <a:t> </a:t>
            </a:r>
            <a:r>
              <a:rPr lang="en-US" altLang="ko-KR" sz="1400" dirty="0" smtClean="0">
                <a:sym typeface="Wingdings" panose="05000000000000000000" pitchFamily="2" charset="2"/>
              </a:rPr>
              <a:t>)</a:t>
            </a:r>
            <a:r>
              <a:rPr lang="ko-KR" altLang="en-US" sz="1400" dirty="0" smtClean="0">
                <a:sym typeface="Wingdings" panose="05000000000000000000" pitchFamily="2" charset="2"/>
              </a:rPr>
              <a:t>가 </a:t>
            </a:r>
            <a:r>
              <a:rPr lang="ko-KR" altLang="en-US" sz="1400" dirty="0" smtClean="0">
                <a:sym typeface="Wingdings" panose="05000000000000000000" pitchFamily="2" charset="2"/>
              </a:rPr>
              <a:t>있을 경우 김현욱님께 문의바람</a:t>
            </a:r>
            <a:r>
              <a:rPr lang="en-US" altLang="ko-KR" sz="1400" dirty="0" smtClean="0">
                <a:sym typeface="Wingdings" panose="05000000000000000000" pitchFamily="2" charset="2"/>
              </a:rPr>
              <a:t>.</a:t>
            </a:r>
            <a:endParaRPr lang="ko-KR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6" y="2348880"/>
            <a:ext cx="7007766" cy="393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Move to Workspace folder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dirty="0"/>
              <a:t>. </a:t>
            </a:r>
            <a:r>
              <a:rPr lang="en-US" altLang="ko-KR" dirty="0" err="1" smtClean="0"/>
              <a:t>PEAQ_Manager_Workspace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이동</a:t>
            </a:r>
            <a:endParaRPr lang="en-US" altLang="ko-KR" dirty="0" smtClean="0"/>
          </a:p>
          <a:p>
            <a:endParaRPr lang="en-US" altLang="ko-KR" sz="1200" dirty="0" smtClean="0"/>
          </a:p>
          <a:p>
            <a:pPr marL="285750" indent="-285750">
              <a:buFontTx/>
              <a:buChar char="-"/>
            </a:pPr>
            <a:r>
              <a:rPr lang="ko-KR" altLang="en-US" sz="1200" dirty="0" smtClean="0"/>
              <a:t>바탕화면에 있는 </a:t>
            </a:r>
            <a:r>
              <a:rPr lang="en-US" altLang="ko-KR" sz="1200" dirty="0"/>
              <a:t>“</a:t>
            </a:r>
            <a:r>
              <a:rPr lang="en-US" altLang="ko-KR" sz="1200" dirty="0" err="1"/>
              <a:t>PEAQ_Manager_Workspace</a:t>
            </a:r>
            <a:r>
              <a:rPr lang="en-US" altLang="ko-KR" sz="1200" dirty="0"/>
              <a:t> - </a:t>
            </a:r>
            <a:r>
              <a:rPr lang="ko-KR" altLang="en-US" sz="1200" dirty="0"/>
              <a:t>바로 가기</a:t>
            </a:r>
            <a:r>
              <a:rPr lang="en-US" altLang="ko-KR" sz="1200" dirty="0" smtClean="0"/>
              <a:t>” </a:t>
            </a:r>
            <a:r>
              <a:rPr lang="ko-KR" altLang="en-US" sz="1200" dirty="0" smtClean="0"/>
              <a:t>실행</a:t>
            </a:r>
            <a:endParaRPr lang="en-US" altLang="ko-KR" sz="1200" dirty="0" smtClean="0"/>
          </a:p>
          <a:p>
            <a:pPr marL="285750" indent="-285750">
              <a:buFontTx/>
              <a:buChar char="-"/>
            </a:pPr>
            <a:r>
              <a:rPr lang="ko-KR" altLang="en-US" sz="1200" dirty="0" smtClean="0"/>
              <a:t>또는 </a:t>
            </a:r>
            <a:r>
              <a:rPr lang="en-US" altLang="ko-KR" sz="1200" dirty="0"/>
              <a:t>D:\</a:t>
            </a:r>
            <a:r>
              <a:rPr lang="en-US" altLang="ko-KR" sz="1200" dirty="0" smtClean="0"/>
              <a:t>PEAQ_Manager_Workspace </a:t>
            </a:r>
            <a:r>
              <a:rPr lang="ko-KR" altLang="en-US" sz="1200" dirty="0" smtClean="0"/>
              <a:t>로 직접 이동</a:t>
            </a:r>
            <a:endParaRPr lang="en-US" altLang="ko-KR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9" y="3212976"/>
            <a:ext cx="591821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6272"/>
            <a:ext cx="3528243" cy="243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9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Execution PEAQ_Manager.exe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PEAQ_Manager.exe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endParaRPr lang="en-US" altLang="ko-KR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78742"/>
            <a:ext cx="6097151" cy="49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296951" cy="35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" y="1628800"/>
            <a:ext cx="9236179" cy="294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Single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파일 하나 측정해보기</a:t>
            </a:r>
            <a:endParaRPr lang="en-US" altLang="ko-KR" dirty="0" smtClean="0"/>
          </a:p>
          <a:p>
            <a:endParaRPr lang="en-US" altLang="ko-KR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20" y="3645024"/>
            <a:ext cx="3449828" cy="27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58112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비교</a:t>
            </a:r>
            <a:r>
              <a:rPr lang="ko-KR" altLang="en-US" sz="1600" dirty="0"/>
              <a:t>할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Reference file</a:t>
            </a:r>
            <a:r>
              <a:rPr lang="ko-KR" altLang="en-US" sz="1600" dirty="0" smtClean="0"/>
              <a:t>과</a:t>
            </a:r>
            <a:endParaRPr lang="en-US" altLang="ko-KR" sz="1600" dirty="0" smtClean="0"/>
          </a:p>
          <a:p>
            <a:r>
              <a:rPr lang="ko-KR" altLang="en-US" sz="1600" dirty="0" smtClean="0"/>
              <a:t>측정할 </a:t>
            </a:r>
            <a:r>
              <a:rPr lang="en-US" altLang="ko-KR" sz="1600" dirty="0" smtClean="0"/>
              <a:t>Target file</a:t>
            </a:r>
            <a:r>
              <a:rPr lang="ko-KR" altLang="en-US" sz="1600" dirty="0" smtClean="0"/>
              <a:t>을 </a:t>
            </a:r>
            <a:r>
              <a:rPr lang="ko-KR" altLang="en-US" sz="1600" dirty="0" smtClean="0"/>
              <a:t>각각 </a:t>
            </a:r>
            <a:r>
              <a:rPr lang="ko-KR" altLang="en-US" sz="1600" dirty="0" err="1" smtClean="0"/>
              <a:t>셀안에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Drag </a:t>
            </a:r>
            <a:r>
              <a:rPr lang="en-US" altLang="ko-KR" sz="1600" dirty="0" smtClean="0"/>
              <a:t>&amp; Drop </a:t>
            </a:r>
            <a:r>
              <a:rPr lang="ko-KR" altLang="en-US" sz="1600" dirty="0" smtClean="0"/>
              <a:t>시켜줍니다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참고로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각 </a:t>
            </a:r>
            <a:r>
              <a:rPr lang="ko-KR" altLang="en-US" sz="1600" dirty="0" err="1" smtClean="0"/>
              <a:t>셀안에</a:t>
            </a:r>
            <a:r>
              <a:rPr lang="ko-KR" altLang="en-US" sz="1600" dirty="0" smtClean="0"/>
              <a:t> 파일 경로는 직접 </a:t>
            </a:r>
            <a:r>
              <a:rPr lang="en-US" altLang="ko-KR" sz="1600" dirty="0" smtClean="0"/>
              <a:t>typing</a:t>
            </a:r>
            <a:r>
              <a:rPr lang="ko-KR" altLang="en-US" sz="1600" dirty="0" smtClean="0"/>
              <a:t>하여 사용도 가능합니다</a:t>
            </a:r>
            <a:r>
              <a:rPr lang="en-US" altLang="ko-KR" sz="1600" dirty="0" smtClean="0"/>
              <a:t>. Drag &amp; Drop</a:t>
            </a:r>
            <a:r>
              <a:rPr lang="ko-KR" altLang="en-US" sz="1600" dirty="0" smtClean="0"/>
              <a:t>은 편의 기능입니다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5076056" y="2996952"/>
            <a:ext cx="1800200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 flipV="1">
            <a:off x="2483768" y="2996952"/>
            <a:ext cx="4392488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9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Single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파일 하나 측정해보기</a:t>
            </a:r>
            <a:endParaRPr lang="en-US" altLang="ko-KR" dirty="0" smtClean="0"/>
          </a:p>
          <a:p>
            <a:endParaRPr lang="en-US" altLang="ko-KR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3584"/>
            <a:ext cx="8856984" cy="506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908720"/>
            <a:ext cx="4644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Start </a:t>
            </a:r>
            <a:r>
              <a:rPr lang="ko-KR" altLang="en-US" sz="1600" dirty="0" smtClean="0"/>
              <a:t>버튼을 눌러 </a:t>
            </a:r>
            <a:r>
              <a:rPr lang="ko-KR" altLang="en-US" sz="1600" dirty="0" smtClean="0"/>
              <a:t>측정을 시작 </a:t>
            </a:r>
            <a:r>
              <a:rPr lang="ko-KR" altLang="en-US" sz="1600" dirty="0" smtClean="0"/>
              <a:t>하면 다음과 같이 </a:t>
            </a:r>
            <a:r>
              <a:rPr lang="ko-KR" altLang="en-US" sz="1600" dirty="0" smtClean="0"/>
              <a:t>다른 </a:t>
            </a:r>
            <a:r>
              <a:rPr lang="ko-KR" altLang="en-US" sz="1600" dirty="0" smtClean="0"/>
              <a:t>컨트롤 들을 </a:t>
            </a:r>
            <a:r>
              <a:rPr lang="ko-KR" altLang="en-US" sz="1600" dirty="0" smtClean="0"/>
              <a:t>비활성화 상태가 됨</a:t>
            </a:r>
            <a:endParaRPr lang="en-US" altLang="ko-KR" sz="1600" dirty="0" smtClean="0"/>
          </a:p>
          <a:p>
            <a:endParaRPr lang="en-US" altLang="ko-KR" sz="16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4103948" y="6237312"/>
            <a:ext cx="792088" cy="269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4283968" y="1268760"/>
            <a:ext cx="21602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4788024" y="4291355"/>
            <a:ext cx="504056" cy="19459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38353" y="3645024"/>
            <a:ext cx="5149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아래 </a:t>
            </a:r>
            <a:r>
              <a:rPr lang="en-US" altLang="ko-KR" sz="1600" dirty="0"/>
              <a:t>Progress </a:t>
            </a:r>
            <a:r>
              <a:rPr lang="en-US" altLang="ko-KR" sz="1600" dirty="0" smtClean="0"/>
              <a:t>Status :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Started </a:t>
            </a:r>
            <a:r>
              <a:rPr lang="ko-KR" altLang="en-US" sz="1600" dirty="0"/>
              <a:t>로 </a:t>
            </a:r>
            <a:r>
              <a:rPr lang="ko-KR" altLang="en-US" sz="1600" dirty="0" smtClean="0"/>
              <a:t>바뀌고 진행에 따라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녹색바</a:t>
            </a:r>
            <a:r>
              <a:rPr lang="ko-KR" altLang="en-US" sz="1600" dirty="0" smtClean="0"/>
              <a:t> 형태로 진행상태가 표시됩니다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9325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Single Object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파일 하나 측정해보기</a:t>
            </a:r>
            <a:endParaRPr lang="en-US" altLang="ko-KR" dirty="0" smtClean="0"/>
          </a:p>
          <a:p>
            <a:endParaRPr lang="en-US" altLang="ko-KR" sz="1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896" y="980728"/>
            <a:ext cx="5508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측정이 </a:t>
            </a:r>
            <a:r>
              <a:rPr lang="ko-KR" altLang="en-US" dirty="0" smtClean="0"/>
              <a:t>완료되면 다음과 같이 </a:t>
            </a:r>
            <a:r>
              <a:rPr lang="ko-KR" altLang="en-US" dirty="0" err="1" smtClean="0"/>
              <a:t>녹새</a:t>
            </a:r>
            <a:r>
              <a:rPr lang="ko-KR" altLang="en-US" dirty="0" smtClean="0"/>
              <a:t> 바가 다 진행이</a:t>
            </a:r>
            <a:endParaRPr lang="en-US" altLang="ko-KR" dirty="0" smtClean="0"/>
          </a:p>
          <a:p>
            <a:r>
              <a:rPr lang="ko-KR" altLang="en-US" dirty="0" smtClean="0"/>
              <a:t>되었고 </a:t>
            </a:r>
            <a:r>
              <a:rPr lang="en-US" altLang="ko-KR" dirty="0" smtClean="0"/>
              <a:t>Progress Status</a:t>
            </a:r>
            <a:r>
              <a:rPr lang="ko-KR" altLang="en-US" dirty="0" smtClean="0"/>
              <a:t>는 </a:t>
            </a:r>
            <a:endParaRPr lang="en-US" altLang="ko-KR" dirty="0" smtClean="0"/>
          </a:p>
          <a:p>
            <a:r>
              <a:rPr lang="en-US" altLang="ko-KR" dirty="0" smtClean="0"/>
              <a:t>Finished All </a:t>
            </a:r>
            <a:r>
              <a:rPr lang="en-US" altLang="ko-KR" dirty="0" smtClean="0"/>
              <a:t>PEAQ measurements</a:t>
            </a:r>
            <a:r>
              <a:rPr lang="ko-KR" altLang="en-US" dirty="0" smtClean="0"/>
              <a:t> 로 바뀝니다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그리고 측정결과 파일을 </a:t>
            </a:r>
            <a:endParaRPr lang="en-US" altLang="ko-KR" dirty="0" smtClean="0"/>
          </a:p>
          <a:p>
            <a:r>
              <a:rPr lang="ko-KR" altLang="en-US" dirty="0" smtClean="0"/>
              <a:t>확인하러 갑니다</a:t>
            </a:r>
            <a:r>
              <a:rPr lang="en-US" altLang="ko-KR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060847"/>
            <a:ext cx="8892480" cy="448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직선 화살표 연결선 16"/>
          <p:cNvCxnSpPr/>
          <p:nvPr/>
        </p:nvCxnSpPr>
        <p:spPr>
          <a:xfrm flipH="1">
            <a:off x="3707906" y="1916832"/>
            <a:ext cx="3312366" cy="4536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AIT">
  <a:themeElements>
    <a:clrScheme name="6_SA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SAIT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accent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accent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6_S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AI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17735</TotalTime>
  <Words>1092</Words>
  <Application>Microsoft Office PowerPoint</Application>
  <PresentationFormat>화면 슬라이드 쇼(4:3)</PresentationFormat>
  <Paragraphs>203</Paragraphs>
  <Slides>29</Slides>
  <Notes>29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2" baseType="lpstr">
      <vt:lpstr>Office 테마</vt:lpstr>
      <vt:lpstr>6_SAIT</vt:lpstr>
      <vt:lpstr>Adobe Acrobat Document</vt:lpstr>
      <vt:lpstr>PowerPoint 프레젠테이션</vt:lpstr>
      <vt:lpstr>PowerPoint 프레젠테이션</vt:lpstr>
      <vt:lpstr>PowerPoint 프레젠테이션</vt:lpstr>
      <vt:lpstr>Remote Desktop Connection</vt:lpstr>
      <vt:lpstr>Move to Workspace folder</vt:lpstr>
      <vt:lpstr>Execution PEAQ_Manager.exe</vt:lpstr>
      <vt:lpstr>Single Object Measurement</vt:lpstr>
      <vt:lpstr>Single Object Measurement</vt:lpstr>
      <vt:lpstr>Single Object Measurement</vt:lpstr>
      <vt:lpstr>Single Object Measurement</vt:lpstr>
      <vt:lpstr>PowerPoint 프레젠테이션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Multi Object Measurement</vt:lpstr>
      <vt:lpstr>PowerPoint 프레젠테이션</vt:lpstr>
      <vt:lpstr>국제표준 측정 Method &amp; Opticom(OPERA™)</vt:lpstr>
      <vt:lpstr>PESQ_Manager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Noble 오디오 차별화 기술 확보 TF 조직도</dc:title>
  <dc:creator>setplus</dc:creator>
  <cp:lastModifiedBy>Audio_박상수</cp:lastModifiedBy>
  <cp:revision>389</cp:revision>
  <cp:lastPrinted>2015-04-09T06:45:34Z</cp:lastPrinted>
  <dcterms:created xsi:type="dcterms:W3CDTF">2015-04-09T03:54:52Z</dcterms:created>
  <dcterms:modified xsi:type="dcterms:W3CDTF">2019-04-19T10:16:23Z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D:\work\Solution\Hero 오디오 차별화 기술 현황_20150901_선행솔루션_신규 UX.pptx</vt:lpwstr>
  </property>
</Properties>
</file>