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75" r:id="rId3"/>
    <p:sldId id="276" r:id="rId4"/>
    <p:sldId id="338" r:id="rId5"/>
    <p:sldId id="305" r:id="rId6"/>
    <p:sldId id="372" r:id="rId7"/>
    <p:sldId id="344" r:id="rId8"/>
    <p:sldId id="345" r:id="rId9"/>
    <p:sldId id="37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3399"/>
    <a:srgbClr val="00006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77067" autoAdjust="0"/>
  </p:normalViewPr>
  <p:slideViewPr>
    <p:cSldViewPr>
      <p:cViewPr varScale="1">
        <p:scale>
          <a:sx n="88" d="100"/>
          <a:sy n="88" d="100"/>
        </p:scale>
        <p:origin x="28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1674" y="9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5F35-E689-4D98-B856-15C35A4C75BB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9E2A-D6AC-4A25-BE31-3A2122AC0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80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B2BA5-8AE0-403B-BD65-97704E93173B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0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36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14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E2A-D6AC-4A25-BE31-3A2122AC0A4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43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1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1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6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39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3E13-AC2E-498B-A04E-64A85E2EA9E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39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1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/>
          <p:cNvSpPr txBox="1">
            <a:spLocks noChangeArrowheads="1"/>
          </p:cNvSpPr>
          <p:nvPr userDrawn="1"/>
        </p:nvSpPr>
        <p:spPr bwMode="auto">
          <a:xfrm>
            <a:off x="3481681" y="6621711"/>
            <a:ext cx="2180644" cy="2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6" tIns="35996" rIns="35996" bIns="35996" anchor="ctr" anchorCtr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차세대제품개발그룹 </a:t>
            </a:r>
            <a:r>
              <a:rPr lang="en-US" altLang="ko-KR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| </a:t>
            </a:r>
            <a:r>
              <a:rPr lang="ko-KR" altLang="en-US" sz="11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무선사업부</a:t>
            </a:r>
            <a:endParaRPr lang="ko-KR" altLang="en-US" sz="11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52388"/>
            <a:ext cx="8842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3313" y="303213"/>
            <a:ext cx="1724025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smtClean="0">
                <a:solidFill>
                  <a:srgbClr val="FFFFFF"/>
                </a:solidFill>
                <a:latin typeface="굴림" charset="-127"/>
                <a:ea typeface="굴림" charset="-127"/>
                <a:cs typeface="Tahoma" pitchFamily="34" charset="0"/>
              </a:rPr>
              <a:t>Samsung Confidential</a:t>
            </a:r>
            <a:endParaRPr lang="ko-KR" altLang="en-US" b="1" smtClean="0">
              <a:solidFill>
                <a:srgbClr val="FFFFFF"/>
              </a:solidFill>
              <a:latin typeface="굴림" charset="-127"/>
              <a:ea typeface="굴림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526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5" y="101600"/>
            <a:ext cx="6743700" cy="439224"/>
          </a:xfrm>
        </p:spPr>
        <p:txBody>
          <a:bodyPr/>
          <a:lstStyle>
            <a:lvl1pPr>
              <a:defRPr>
                <a:latin typeface="HY각헤드라인M" pitchFamily="18" charset="-127"/>
                <a:ea typeface="HY각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55435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Y헤드라인M" pitchFamily="18" charset="-127"/>
                <a:ea typeface="HY헤드라인M" pitchFamily="18" charset="-127"/>
              </a:defRPr>
            </a:lvl1pPr>
            <a:lvl2pPr>
              <a:defRPr sz="1400">
                <a:latin typeface="HY헤드라인M" pitchFamily="18" charset="-127"/>
                <a:ea typeface="HY헤드라인M" pitchFamily="18" charset="-127"/>
              </a:defRPr>
            </a:lvl2pPr>
            <a:lvl3pPr marL="893763" indent="-228600">
              <a:tabLst>
                <a:tab pos="896938" algn="l"/>
              </a:tabLst>
              <a:defRPr sz="1400">
                <a:latin typeface="HY헤드라인M" pitchFamily="18" charset="-127"/>
                <a:ea typeface="HY헤드라인M" pitchFamily="18" charset="-127"/>
              </a:defRPr>
            </a:lvl3pPr>
            <a:lvl4pPr marL="1431925" indent="-228600">
              <a:buFont typeface="Wingdings" pitchFamily="2" charset="2"/>
              <a:buChar char="§"/>
              <a:defRPr sz="1400">
                <a:latin typeface="HY헤드라인M" pitchFamily="18" charset="-127"/>
                <a:ea typeface="HY헤드라인M" pitchFamily="18" charset="-127"/>
              </a:defRPr>
            </a:lvl4pPr>
            <a:lvl5pPr marL="1795463" indent="-228600">
              <a:buFont typeface="Wingdings" pitchFamily="2" charset="2"/>
              <a:buChar char="Ø"/>
              <a:defRPr sz="14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05059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86957"/>
          </a:xfrm>
        </p:spPr>
        <p:txBody>
          <a:bodyPr/>
          <a:lstStyle>
            <a:lvl1pPr algn="l">
              <a:defRPr sz="4000" b="1" cap="all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HY헤드라인M" pitchFamily="18" charset="-127"/>
                <a:ea typeface="HY헤드라인M" pitchFamily="18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019408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325" y="101600"/>
            <a:ext cx="6743700" cy="439224"/>
          </a:xfrm>
        </p:spPr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367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42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2000" y="836712"/>
            <a:ext cx="8640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8229600" cy="490066"/>
          </a:xfrm>
        </p:spPr>
        <p:txBody>
          <a:bodyPr>
            <a:noAutofit/>
          </a:bodyPr>
          <a:lstStyle/>
          <a:p>
            <a:pPr algn="l"/>
            <a:endParaRPr lang="ko-KR" altLang="en-US" sz="2800"/>
          </a:p>
        </p:txBody>
      </p:sp>
      <p:sp>
        <p:nvSpPr>
          <p:cNvPr id="2" name="직사각형 1"/>
          <p:cNvSpPr/>
          <p:nvPr userDrawn="1"/>
        </p:nvSpPr>
        <p:spPr>
          <a:xfrm>
            <a:off x="27696" y="6597352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smtClean="0">
                <a:solidFill>
                  <a:srgbClr val="FF0000"/>
                </a:solidFill>
                <a:latin typeface="+mn-ea"/>
              </a:rPr>
              <a:t>Confidential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40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6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42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11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43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5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3FDF-172A-403C-B0E2-4E99D82D23EC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F61A-7C23-4B58-84D8-C9565F2AF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9050"/>
            <a:ext cx="8842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509000" y="6664325"/>
            <a:ext cx="654050" cy="201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defRPr/>
            </a:pPr>
            <a:fld id="{B855FA77-3C6D-4AD4-9CFE-7C0ACD43B212}" type="slidenum">
              <a:rPr kumimoji="0" lang="ko-KR" altLang="en-US" sz="1000" b="1" smtClean="0">
                <a:latin typeface="Tahoma" pitchFamily="34" charset="0"/>
              </a:rPr>
              <a:pPr algn="r" eaLnBrk="1" fontAlgn="base" hangingPunct="1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3333CC"/>
                </a:buClr>
                <a:defRPr/>
              </a:pPr>
              <a:t>‹#›</a:t>
            </a:fld>
            <a:endParaRPr kumimoji="0" lang="en-US" altLang="ko-KR" sz="1000" b="1" smtClean="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325" y="101600"/>
            <a:ext cx="6743700" cy="4397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01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…</a:t>
            </a:r>
          </a:p>
          <a:p>
            <a:pPr lvl="1"/>
            <a:r>
              <a:rPr lang="en-US" altLang="ko-KR" smtClean="0"/>
              <a:t>…</a:t>
            </a:r>
          </a:p>
          <a:p>
            <a:pPr lvl="2"/>
            <a:r>
              <a:rPr lang="en-US" altLang="ko-KR" smtClean="0"/>
              <a:t>…</a:t>
            </a:r>
          </a:p>
          <a:p>
            <a:pPr lvl="1"/>
            <a:endParaRPr lang="ko-KR" altLang="en-US" smtClean="0"/>
          </a:p>
        </p:txBody>
      </p:sp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7453313" y="303213"/>
            <a:ext cx="1724025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smtClean="0">
                <a:solidFill>
                  <a:srgbClr val="FFFFFF"/>
                </a:solidFill>
                <a:latin typeface="굴림" charset="-127"/>
                <a:ea typeface="굴림" charset="-127"/>
                <a:cs typeface="Tahoma" pitchFamily="34" charset="0"/>
              </a:rPr>
              <a:t>Samsung Confidential</a:t>
            </a:r>
            <a:endParaRPr lang="ko-KR" altLang="en-US" b="1" smtClean="0">
              <a:solidFill>
                <a:srgbClr val="FFFFFF"/>
              </a:solidFill>
              <a:latin typeface="굴림" charset="-127"/>
              <a:ea typeface="굴림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/>
  <p:txStyles>
    <p:titleStyle>
      <a:lvl1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lnSpc>
          <a:spcPct val="80000"/>
        </a:lnSpc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161925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q"/>
        <a:defRPr kumimoji="1" sz="1600">
          <a:solidFill>
            <a:srgbClr val="000066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360363" indent="180975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66"/>
        </a:buClr>
        <a:buFont typeface="HY헤드라인M" pitchFamily="18" charset="-127"/>
        <a:buChar char="-"/>
        <a:defRPr kumimoji="1" sz="1400">
          <a:solidFill>
            <a:srgbClr val="000066"/>
          </a:solidFill>
          <a:latin typeface="HY헤드라인M" pitchFamily="18" charset="-127"/>
          <a:ea typeface="HY헤드라인M" pitchFamily="18" charset="-127"/>
        </a:defRPr>
      </a:lvl2pPr>
      <a:lvl3pPr marL="982663" indent="-261938" algn="l" rtl="0" eaLnBrk="0" fontAlgn="base" latinLnBrk="1" hangingPunct="0">
        <a:spcBef>
          <a:spcPct val="20000"/>
        </a:spcBef>
        <a:spcAft>
          <a:spcPct val="0"/>
        </a:spcAft>
        <a:buFont typeface="HY헤드라인M" pitchFamily="18" charset="-127"/>
        <a:buChar char="→"/>
        <a:defRPr kumimoji="1" sz="1400">
          <a:solidFill>
            <a:srgbClr val="000066"/>
          </a:solidFill>
          <a:latin typeface="+mn-lt"/>
          <a:ea typeface="+mn-ea"/>
        </a:defRPr>
      </a:lvl3pPr>
      <a:lvl4pPr marL="273685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3144838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812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384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956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52875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18cjoj.deviantart.com/art/Original-Logo-v-3-Intel-Inside-Centrino-427285772&amp;ei=tN-XVOzhK4WimQXDmoCgAQ&amp;bvm=bv.82001339,d.c2E&amp;psig=AFQjCNH3tw5_jVG81j1bfBT9acd8KPs1ig&amp;ust=14193256902693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s125.park@samsung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com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5"/>
          <p:cNvSpPr>
            <a:spLocks noGrp="1"/>
          </p:cNvSpPr>
          <p:nvPr/>
        </p:nvSpPr>
        <p:spPr>
          <a:xfrm>
            <a:off x="647700" y="368305"/>
            <a:ext cx="7772400" cy="1470025"/>
          </a:xfrm>
          <a:prstGeom prst="rect">
            <a:avLst/>
          </a:prstGeom>
        </p:spPr>
        <p:txBody>
          <a:bodyPr lIns="77916" tIns="38958" rIns="77916" bIns="38958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itchFamily="34" charset="0"/>
                <a:ea typeface="+mj-ea"/>
                <a:cs typeface="Verdana" pitchFamily="34" charset="0"/>
              </a:defRPr>
            </a:lvl1pPr>
          </a:lstStyle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black"/>
                </a:solidFill>
                <a:latin typeface="맑은 고딕"/>
              </a:rPr>
              <a:t>보안 당부사항</a:t>
            </a: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내용 개체 틀 3"/>
          <p:cNvSpPr>
            <a:spLocks noGrp="1"/>
          </p:cNvSpPr>
          <p:nvPr/>
        </p:nvSpPr>
        <p:spPr>
          <a:xfrm>
            <a:off x="962025" y="1725616"/>
            <a:ext cx="7715250" cy="3781425"/>
          </a:xfrm>
          <a:prstGeom prst="rect">
            <a:avLst/>
          </a:prstGeom>
        </p:spPr>
        <p:txBody>
          <a:bodyPr lIns="77916" tIns="38958" rIns="77916" bIns="38958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맑은 고딕" pitchFamily="50" charset="-127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kumimoji="0" lang="en-US" altLang="ko-KR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당사의 회의자료는 경영정보 </a:t>
            </a:r>
            <a:r>
              <a:rPr kumimoji="0" lang="en-US" altLang="ko-KR" dirty="0">
                <a:solidFill>
                  <a:prstClr val="black"/>
                </a:solidFill>
              </a:rPr>
              <a:t>/ </a:t>
            </a:r>
            <a:r>
              <a:rPr kumimoji="0" lang="ko-KR" altLang="en-US" dirty="0">
                <a:solidFill>
                  <a:prstClr val="black"/>
                </a:solidFill>
              </a:rPr>
              <a:t>기술정보 등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중요자료가 포함되어 있으며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경쟁업체에 유출 時</a:t>
            </a:r>
            <a:r>
              <a:rPr kumimoji="0" lang="en-US" altLang="ko-KR" dirty="0">
                <a:solidFill>
                  <a:prstClr val="black"/>
                </a:solidFill>
              </a:rPr>
              <a:t>, </a:t>
            </a:r>
            <a:r>
              <a:rPr kumimoji="0" lang="ko-KR" altLang="en-US" dirty="0">
                <a:solidFill>
                  <a:prstClr val="black"/>
                </a:solidFill>
              </a:rPr>
              <a:t>기술격차 축소</a:t>
            </a:r>
            <a:r>
              <a:rPr kumimoji="0" lang="en-US" altLang="ko-KR" dirty="0">
                <a:solidFill>
                  <a:prstClr val="black"/>
                </a:solidFill>
              </a:rPr>
              <a:t>, </a:t>
            </a:r>
            <a:r>
              <a:rPr kumimoji="0" lang="ko-KR" altLang="en-US" dirty="0">
                <a:solidFill>
                  <a:prstClr val="black"/>
                </a:solidFill>
              </a:rPr>
              <a:t>대응력 강화 등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다각적인 측면에서 손실이 발생됩니다</a:t>
            </a:r>
            <a:r>
              <a:rPr kumimoji="0" lang="en-US" altLang="ko-KR" dirty="0">
                <a:solidFill>
                  <a:prstClr val="black"/>
                </a:solidFill>
              </a:rPr>
              <a:t>.</a:t>
            </a:r>
            <a: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  <a:t> </a:t>
            </a:r>
            <a:b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srgbClr val="FF0000"/>
                </a:solidFill>
              </a:rPr>
              <a:t>따라서</a:t>
            </a:r>
            <a:r>
              <a:rPr kumimoji="0" lang="en-US" altLang="ko-KR" dirty="0">
                <a:solidFill>
                  <a:srgbClr val="FF0000"/>
                </a:solidFill>
              </a:rPr>
              <a:t>, </a:t>
            </a:r>
            <a:r>
              <a:rPr kumimoji="0" lang="ko-KR" altLang="en-US" dirty="0">
                <a:solidFill>
                  <a:srgbClr val="FF0000"/>
                </a:solidFill>
              </a:rPr>
              <a:t>회의 내용에 대해서는 누설 및 자료 </a:t>
            </a:r>
            <a:r>
              <a:rPr kumimoji="0" lang="ko-KR" altLang="en-US">
                <a:solidFill>
                  <a:srgbClr val="FF0000"/>
                </a:solidFill>
              </a:rPr>
              <a:t>재전송을 </a:t>
            </a:r>
            <a:r>
              <a:rPr kumimoji="0" lang="ko-KR" altLang="en-US" smtClean="0">
                <a:solidFill>
                  <a:srgbClr val="FF0000"/>
                </a:solidFill>
              </a:rPr>
              <a:t>절대 禁하며</a:t>
            </a:r>
            <a:r>
              <a:rPr kumimoji="0" lang="en-US" altLang="ko-KR" dirty="0">
                <a:solidFill>
                  <a:srgbClr val="FF0000"/>
                </a:solidFill>
              </a:rPr>
              <a:t>,</a:t>
            </a:r>
            <a: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kumimoji="0" lang="ko-KR" altLang="en-US" dirty="0">
                <a:solidFill>
                  <a:prstClr val="black">
                    <a:tint val="75000"/>
                  </a:prstClr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未 준수로 인한 경영정보 </a:t>
            </a:r>
            <a:r>
              <a:rPr kumimoji="0" lang="en-US" altLang="ko-KR" dirty="0">
                <a:solidFill>
                  <a:prstClr val="black"/>
                </a:solidFill>
              </a:rPr>
              <a:t>/ </a:t>
            </a:r>
            <a:r>
              <a:rPr kumimoji="0" lang="ko-KR" altLang="en-US" dirty="0">
                <a:solidFill>
                  <a:prstClr val="black"/>
                </a:solidFill>
              </a:rPr>
              <a:t>기술정보 유출 時</a:t>
            </a:r>
            <a:br>
              <a:rPr kumimoji="0" lang="ko-KR" altLang="en-US" dirty="0">
                <a:solidFill>
                  <a:prstClr val="black"/>
                </a:solidFill>
              </a:rPr>
            </a:br>
            <a:r>
              <a:rPr kumimoji="0" lang="ko-KR" altLang="en-US" dirty="0">
                <a:solidFill>
                  <a:prstClr val="black"/>
                </a:solidFill>
              </a:rPr>
              <a:t>회사 정보보호규정에 의거하여 </a:t>
            </a:r>
            <a:r>
              <a:rPr kumimoji="0" lang="ko-KR" altLang="en-US" dirty="0">
                <a:solidFill>
                  <a:srgbClr val="FF0000"/>
                </a:solidFill>
              </a:rPr>
              <a:t>처벌 받게 됩니다</a:t>
            </a:r>
            <a:r>
              <a:rPr kumimoji="0" lang="en-US" altLang="ko-KR" dirty="0">
                <a:solidFill>
                  <a:srgbClr val="FF0000"/>
                </a:solidFill>
              </a:rPr>
              <a:t>.</a:t>
            </a: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605093" y="1511300"/>
            <a:ext cx="37861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40518" y="5710246"/>
            <a:ext cx="8135938" cy="504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ko-KR" spc="-128" dirty="0">
                <a:solidFill>
                  <a:prstClr val="black"/>
                </a:solidFill>
              </a:rPr>
              <a:t>※ </a:t>
            </a:r>
            <a:r>
              <a:rPr kumimoji="0" lang="ko-KR" altLang="en-US" spc="-128" dirty="0">
                <a:solidFill>
                  <a:prstClr val="black"/>
                </a:solidFill>
              </a:rPr>
              <a:t>회의 진행자는 상기의 </a:t>
            </a:r>
            <a:r>
              <a:rPr kumimoji="0" lang="en-US" altLang="ko-KR" spc="-128" dirty="0">
                <a:solidFill>
                  <a:prstClr val="black"/>
                </a:solidFill>
              </a:rPr>
              <a:t>‘</a:t>
            </a:r>
            <a:r>
              <a:rPr kumimoji="0" lang="ko-KR" altLang="en-US" spc="-128" dirty="0">
                <a:solidFill>
                  <a:prstClr val="black"/>
                </a:solidFill>
              </a:rPr>
              <a:t>보안 당부사항</a:t>
            </a:r>
            <a:r>
              <a:rPr kumimoji="0" lang="en-US" altLang="ko-KR" spc="-128" dirty="0">
                <a:solidFill>
                  <a:prstClr val="black"/>
                </a:solidFill>
              </a:rPr>
              <a:t>’</a:t>
            </a:r>
            <a:r>
              <a:rPr kumimoji="0" lang="ko-KR" altLang="en-US" spc="-128" dirty="0">
                <a:solidFill>
                  <a:prstClr val="black"/>
                </a:solidFill>
              </a:rPr>
              <a:t>을 반드시 낭독 후 회의를 시작 바랍니다</a:t>
            </a:r>
            <a:r>
              <a:rPr kumimoji="0" lang="en-US" altLang="ko-KR" spc="-128" dirty="0">
                <a:solidFill>
                  <a:prstClr val="black"/>
                </a:solidFill>
              </a:rPr>
              <a:t>. </a:t>
            </a:r>
            <a:endParaRPr kumimoji="0" lang="ko-KR" altLang="en-US" spc="-128" dirty="0">
              <a:solidFill>
                <a:prstClr val="black"/>
              </a:solidFill>
            </a:endParaRPr>
          </a:p>
        </p:txBody>
      </p:sp>
      <p:sp>
        <p:nvSpPr>
          <p:cNvPr id="2253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3602038" y="6619880"/>
            <a:ext cx="2133600" cy="238125"/>
          </a:xfrm>
        </p:spPr>
        <p:txBody>
          <a:bodyPr/>
          <a:lstStyle/>
          <a:p>
            <a:pPr algn="l">
              <a:defRPr/>
            </a:pPr>
            <a:fld id="{66B04BD6-6543-4BD2-9302-85A5A1970F9C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1</a:t>
            </a:fld>
            <a:endParaRPr lang="en-US" altLang="ko-KR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7429" y="396664"/>
            <a:ext cx="3889145" cy="44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0" lang="ko-KR" altLang="en-US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개발실 </a:t>
            </a:r>
            <a:r>
              <a:rPr kumimoji="0" lang="ko-KR" altLang="en-US" sz="24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비젼</a:t>
            </a:r>
            <a:r>
              <a:rPr kumimoji="0" lang="ko-KR" altLang="en-US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 및 핵심 가치 </a:t>
            </a:r>
            <a:endParaRPr kumimoji="0" lang="ko-KR" altLang="en-US" sz="17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굴림" pitchFamily="50" charset="-127"/>
              <a:ea typeface="맑은 고딕"/>
              <a:cs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82254" y="1548367"/>
            <a:ext cx="6410829" cy="1334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16" tIns="38958" rIns="77916" bIns="38958" rtlCol="0" anchor="t"/>
          <a:lstStyle/>
          <a:p>
            <a:pPr fontAlgn="auto">
              <a:lnSpc>
                <a:spcPts val="1841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편리함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,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즐거움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,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아름다움</a:t>
            </a:r>
            <a:r>
              <a:rPr kumimoji="0" lang="ko-KR" altLang="en-US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과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신뢰를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지속적으로 고객에게 제공하고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/>
            </a:r>
            <a:b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</a:b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이를 통해 새로운</a:t>
            </a:r>
            <a:r>
              <a:rPr kumimoji="0" lang="en-US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Life Style</a:t>
            </a:r>
            <a:r>
              <a:rPr kumimoji="0" lang="ko-KR" altLang="ko-KR" sz="1200" dirty="0">
                <a:ln w="10541" cmpd="sng">
                  <a:noFill/>
                  <a:prstDash val="solid"/>
                </a:ln>
                <a:solidFill>
                  <a:srgbClr val="11047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을 창출한다</a:t>
            </a:r>
            <a:endParaRPr kumimoji="0" lang="en-US" altLang="ko-KR" sz="1000" dirty="0">
              <a:solidFill>
                <a:prstClr val="black"/>
              </a:solidFill>
            </a:endParaRPr>
          </a:p>
          <a:p>
            <a:pPr fontAlgn="auto">
              <a:lnSpc>
                <a:spcPts val="1841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1000" dirty="0">
                <a:solidFill>
                  <a:prstClr val="black"/>
                </a:solidFill>
              </a:rPr>
              <a:t>We create new life style by offering customers lasting values of convenience, fun, </a:t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beauty and trustworthiness.</a:t>
            </a:r>
            <a:endParaRPr kumimoji="0"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53347" y="849357"/>
            <a:ext cx="2837318" cy="294120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itchFamily="50" charset="-127"/>
                <a:cs typeface="Times New Roman" pitchFamily="18" charset="0"/>
              </a:rPr>
              <a:t>Vision and Core R&amp;D Values</a:t>
            </a:r>
            <a:endParaRPr kumimoji="0" lang="ko-KR" altLang="en-US" sz="1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굴림" pitchFamily="50" charset="-127"/>
              <a:ea typeface="맑은 고딕"/>
              <a:cs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80421" y="3374731"/>
            <a:ext cx="6612058" cy="33666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16" tIns="38958" rIns="77916" bIns="38958" rtlCol="0" anchor="t"/>
          <a:lstStyle/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900" dirty="0">
                <a:solidFill>
                  <a:srgbClr val="FF0000"/>
                </a:solidFill>
              </a:rPr>
              <a:t>• </a:t>
            </a:r>
            <a:r>
              <a:rPr kumimoji="0" lang="ko-KR" altLang="en-US" sz="900" dirty="0">
                <a:solidFill>
                  <a:srgbClr val="FF0000"/>
                </a:solidFill>
              </a:rPr>
              <a:t>열정 </a:t>
            </a:r>
            <a:r>
              <a:rPr kumimoji="0" lang="en-US" altLang="ko-KR" sz="900" dirty="0">
                <a:solidFill>
                  <a:srgbClr val="FF0000"/>
                </a:solidFill>
              </a:rPr>
              <a:t>(Passion)         </a:t>
            </a:r>
            <a:r>
              <a:rPr kumimoji="0" lang="ko-KR" altLang="en-US" sz="1000" dirty="0">
                <a:solidFill>
                  <a:prstClr val="black"/>
                </a:solidFill>
              </a:rPr>
              <a:t>주인의식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끈기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자신감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도전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헌신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긍정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자기주도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적극성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충성심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책임감</a:t>
            </a:r>
            <a:r>
              <a:rPr kumimoji="0" lang="en-US" altLang="ko-KR" sz="1000" dirty="0">
                <a:solidFill>
                  <a:prstClr val="black"/>
                </a:solidFill>
              </a:rPr>
              <a:t/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ko-KR" altLang="en-US" sz="1000" dirty="0">
                <a:solidFill>
                  <a:prstClr val="black"/>
                </a:solidFill>
              </a:rPr>
              <a:t>                                        </a:t>
            </a:r>
            <a:r>
              <a:rPr kumimoji="0" lang="en-US" altLang="ko-KR" sz="1000" dirty="0">
                <a:solidFill>
                  <a:prstClr val="black"/>
                </a:solidFill>
              </a:rPr>
              <a:t>Ownership/Tenacity/Confidence/Challenge/Sacrifice/Optimism/</a:t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                                        Leadership/Pro-activeness/Loyalty/Accountability</a:t>
            </a:r>
          </a:p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900" dirty="0">
                <a:solidFill>
                  <a:srgbClr val="0000FF"/>
                </a:solidFill>
              </a:rPr>
              <a:t>• </a:t>
            </a:r>
            <a:r>
              <a:rPr kumimoji="0" lang="ko-KR" altLang="en-US" sz="900" dirty="0">
                <a:solidFill>
                  <a:srgbClr val="0000FF"/>
                </a:solidFill>
              </a:rPr>
              <a:t>도전 </a:t>
            </a:r>
            <a:r>
              <a:rPr kumimoji="0" lang="en-US" altLang="ko-KR" sz="900" dirty="0">
                <a:solidFill>
                  <a:srgbClr val="0000FF"/>
                </a:solidFill>
              </a:rPr>
              <a:t>(Challenge)      </a:t>
            </a:r>
            <a:r>
              <a:rPr kumimoji="0" lang="ko-KR" altLang="en-US" sz="1000" dirty="0">
                <a:solidFill>
                  <a:prstClr val="black"/>
                </a:solidFill>
              </a:rPr>
              <a:t>창의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탐구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스마트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긍정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논리 </a:t>
            </a:r>
            <a:r>
              <a:rPr kumimoji="0" lang="en-US" altLang="ko-KR" sz="1000" dirty="0">
                <a:solidFill>
                  <a:prstClr val="black"/>
                </a:solidFill>
              </a:rPr>
              <a:t/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                                        Creativity/Discovery/Smart/Optimism/Logic</a:t>
            </a:r>
          </a:p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r>
              <a:rPr kumimoji="0" lang="en-US" altLang="ko-KR" sz="900" dirty="0">
                <a:solidFill>
                  <a:srgbClr val="00B050"/>
                </a:solidFill>
              </a:rPr>
              <a:t>• </a:t>
            </a:r>
            <a:r>
              <a:rPr kumimoji="0" lang="ko-KR" altLang="en-US" sz="900" dirty="0">
                <a:solidFill>
                  <a:srgbClr val="00B050"/>
                </a:solidFill>
              </a:rPr>
              <a:t>배려 </a:t>
            </a:r>
            <a:r>
              <a:rPr kumimoji="0" lang="en-US" altLang="ko-KR" sz="900" dirty="0">
                <a:solidFill>
                  <a:srgbClr val="00B050"/>
                </a:solidFill>
              </a:rPr>
              <a:t>(Collaboration) </a:t>
            </a:r>
            <a:r>
              <a:rPr kumimoji="0" lang="ko-KR" altLang="en-US" sz="1000" dirty="0">
                <a:solidFill>
                  <a:prstClr val="black"/>
                </a:solidFill>
              </a:rPr>
              <a:t>오픈 마인드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협업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협동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소통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경청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다양성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겸손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배려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인간미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진실성</a:t>
            </a:r>
            <a:r>
              <a:rPr kumimoji="0" lang="en-US" altLang="ko-KR" sz="1000" dirty="0">
                <a:solidFill>
                  <a:prstClr val="black"/>
                </a:solidFill>
              </a:rPr>
              <a:t/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ko-KR" altLang="en-US" sz="1000" dirty="0">
                <a:solidFill>
                  <a:prstClr val="black"/>
                </a:solidFill>
              </a:rPr>
              <a:t>                                        </a:t>
            </a:r>
            <a:r>
              <a:rPr kumimoji="0" lang="en-US" altLang="ko-KR" sz="1000" dirty="0">
                <a:solidFill>
                  <a:prstClr val="black"/>
                </a:solidFill>
              </a:rPr>
              <a:t>Open Minded/Consideration/Communication/Attentiveness/</a:t>
            </a:r>
            <a:br>
              <a:rPr kumimoji="0" lang="en-US" altLang="ko-KR" sz="1000" dirty="0">
                <a:solidFill>
                  <a:prstClr val="black"/>
                </a:solidFill>
              </a:rPr>
            </a:br>
            <a:r>
              <a:rPr kumimoji="0" lang="en-US" altLang="ko-KR" sz="1000" dirty="0">
                <a:solidFill>
                  <a:prstClr val="black"/>
                </a:solidFill>
              </a:rPr>
              <a:t>                                        Diversity/Humility/Solicitude/Honesty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>
                <a:solidFill>
                  <a:srgbClr val="7030A0"/>
                </a:solidFill>
              </a:rPr>
              <a:t>• </a:t>
            </a:r>
            <a:r>
              <a:rPr kumimoji="0" lang="ko-KR" altLang="en-US" sz="900" dirty="0">
                <a:solidFill>
                  <a:srgbClr val="7030A0"/>
                </a:solidFill>
              </a:rPr>
              <a:t>민첩 </a:t>
            </a:r>
            <a:r>
              <a:rPr kumimoji="0" lang="en-US" altLang="ko-KR" sz="900" dirty="0">
                <a:solidFill>
                  <a:srgbClr val="7030A0"/>
                </a:solidFill>
              </a:rPr>
              <a:t>(Agile)       </a:t>
            </a:r>
            <a:r>
              <a:rPr kumimoji="0" lang="en-US" altLang="ko-KR" sz="700" dirty="0">
                <a:solidFill>
                  <a:srgbClr val="7030A0"/>
                </a:solidFill>
              </a:rPr>
              <a:t> </a:t>
            </a:r>
            <a:r>
              <a:rPr kumimoji="0" lang="en-US" altLang="ko-KR" sz="900" dirty="0">
                <a:solidFill>
                  <a:srgbClr val="7030A0"/>
                </a:solidFill>
              </a:rPr>
              <a:t>     </a:t>
            </a:r>
            <a:r>
              <a:rPr kumimoji="0" lang="en-US" altLang="ko-KR" sz="1000" dirty="0">
                <a:solidFill>
                  <a:prstClr val="black"/>
                </a:solidFill>
              </a:rPr>
              <a:t>Agility/</a:t>
            </a:r>
            <a:r>
              <a:rPr kumimoji="0" lang="ko-KR" altLang="en-US" sz="1000" dirty="0">
                <a:solidFill>
                  <a:prstClr val="black"/>
                </a:solidFill>
              </a:rPr>
              <a:t>유연성</a:t>
            </a:r>
            <a:r>
              <a:rPr kumimoji="0" lang="en-US" altLang="ko-KR" sz="1000" dirty="0">
                <a:solidFill>
                  <a:prstClr val="black"/>
                </a:solidFill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</a:rPr>
              <a:t>스피드</a:t>
            </a:r>
            <a:r>
              <a:rPr kumimoji="0" lang="en-US" altLang="ko-KR" sz="1000">
                <a:solidFill>
                  <a:prstClr val="black"/>
                </a:solidFill>
              </a:rPr>
              <a:t>/</a:t>
            </a:r>
            <a:r>
              <a:rPr kumimoji="0" lang="en-US" altLang="ko-KR" sz="1000" smtClean="0">
                <a:solidFill>
                  <a:prstClr val="black"/>
                </a:solidFill>
              </a:rPr>
              <a:t>Lean Agility/Flexibility/Speed/Leanness</a:t>
            </a:r>
            <a:endParaRPr kumimoji="0" lang="ko-KR" altLang="en-US" sz="1000" dirty="0">
              <a:solidFill>
                <a:prstClr val="black"/>
              </a:solidFill>
            </a:endParaRPr>
          </a:p>
          <a:p>
            <a:pPr fontAlgn="auto">
              <a:lnSpc>
                <a:spcPts val="1790"/>
              </a:lnSpc>
              <a:spcBef>
                <a:spcPts val="0"/>
              </a:spcBef>
              <a:spcAft>
                <a:spcPts val="1023"/>
              </a:spcAft>
            </a:pPr>
            <a:endParaRPr kumimoji="0"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89106" y="2996952"/>
            <a:ext cx="5994374" cy="355676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“We </a:t>
            </a:r>
            <a:r>
              <a:rPr kumimoji="0" lang="en-US" altLang="ko-KR" sz="1200" i="1" dirty="0">
                <a:solidFill>
                  <a:srgbClr val="7030A0"/>
                </a:solidFill>
                <a:latin typeface="HY견고딕" pitchFamily="18" charset="-127"/>
                <a:ea typeface="맑은 고딕"/>
              </a:rPr>
              <a:t>adapt</a:t>
            </a: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, challenge, </a:t>
            </a:r>
            <a:r>
              <a:rPr kumimoji="0" lang="en-US" altLang="ko-KR" sz="1200" i="1" dirty="0">
                <a:solidFill>
                  <a:srgbClr val="00B050"/>
                </a:solidFill>
                <a:latin typeface="HY견고딕" pitchFamily="18" charset="-127"/>
                <a:ea typeface="맑은 고딕"/>
              </a:rPr>
              <a:t>collaborate</a:t>
            </a: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 with </a:t>
            </a:r>
            <a:r>
              <a:rPr kumimoji="0" lang="en-US" altLang="ko-KR" sz="1200" i="1" dirty="0">
                <a:solidFill>
                  <a:srgbClr val="FF0000"/>
                </a:solidFill>
                <a:latin typeface="HY견고딕" pitchFamily="18" charset="-127"/>
                <a:ea typeface="맑은 고딕"/>
              </a:rPr>
              <a:t>passion</a:t>
            </a:r>
            <a:r>
              <a:rPr kumimoji="0" lang="en-US" altLang="ko-KR" sz="1200" i="1" dirty="0">
                <a:solidFill>
                  <a:srgbClr val="0000FF"/>
                </a:solidFill>
                <a:latin typeface="HY견고딕" pitchFamily="18" charset="-127"/>
                <a:ea typeface="맑은 고딕"/>
              </a:rPr>
              <a:t>.”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54720" y="1304065"/>
            <a:ext cx="903456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01114" y="1684516"/>
            <a:ext cx="0" cy="1140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101114" y="3038693"/>
            <a:ext cx="0" cy="3240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 bwMode="auto">
          <a:xfrm>
            <a:off x="450927" y="4742637"/>
            <a:ext cx="164293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2860" y="1673337"/>
            <a:ext cx="721611" cy="41723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비젼</a:t>
            </a:r>
            <a:endParaRPr kumimoji="0" lang="ko-KR" altLang="en-US" sz="2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177" y="4131729"/>
            <a:ext cx="1285868" cy="41723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핵심가치</a:t>
            </a:r>
          </a:p>
        </p:txBody>
      </p:sp>
      <p:cxnSp>
        <p:nvCxnSpPr>
          <p:cNvPr id="33" name="직선 연결선 32"/>
          <p:cNvCxnSpPr/>
          <p:nvPr/>
        </p:nvCxnSpPr>
        <p:spPr bwMode="auto">
          <a:xfrm>
            <a:off x="452535" y="2249395"/>
            <a:ext cx="164293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7200" y="2211429"/>
            <a:ext cx="752068" cy="340287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7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Vision</a:t>
            </a:r>
            <a:endParaRPr kumimoji="0" lang="ko-KR" altLang="en-US" sz="17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568" y="4726818"/>
            <a:ext cx="1318762" cy="340287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7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Core Values</a:t>
            </a:r>
            <a:endParaRPr kumimoji="0" lang="ko-KR" altLang="en-US" sz="17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80264" y="40579"/>
            <a:ext cx="1311516" cy="3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  <a:cs typeface="굴림" pitchFamily="50" charset="-127"/>
              </a:rPr>
              <a:t>무선개발실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42759" y="388991"/>
            <a:ext cx="1159230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/>
                <a:ea typeface="맑은 고딕" panose="020B0503020000020004" pitchFamily="50" charset="-127"/>
                <a:cs typeface="굴림" pitchFamily="50" charset="-127"/>
              </a:rPr>
              <a:t>Mobile R&amp;D Office</a:t>
            </a:r>
            <a:endParaRPr kumimoji="0" lang="ko-KR" altLang="en-US" sz="900" dirty="0">
              <a:ln w="12700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/>
              <a:ea typeface="맑은 고딕" panose="020B0503020000020004" pitchFamily="50" charset="-127"/>
              <a:cs typeface="굴림" pitchFamily="50" charset="-127"/>
            </a:endParaRPr>
          </a:p>
        </p:txBody>
      </p:sp>
      <p:pic>
        <p:nvPicPr>
          <p:cNvPr id="42" name="그림 5" descr="http://th03.deviantart.net/fs71/200H/f/2014/027/9/4/_original_logo__samsung_by_18cjoj-d73ybtj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3699" r="4237" b="24657"/>
          <a:stretch>
            <a:fillRect/>
          </a:stretch>
        </p:blipFill>
        <p:spPr bwMode="auto">
          <a:xfrm>
            <a:off x="7483484" y="26343"/>
            <a:ext cx="1585973" cy="6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1082770" y="2747060"/>
            <a:ext cx="6978462" cy="684000"/>
          </a:xfrm>
          <a:prstGeom prst="rect">
            <a:avLst/>
          </a:prstGeom>
          <a:solidFill>
            <a:srgbClr val="0070C0"/>
          </a:solidFill>
        </p:spPr>
        <p:txBody>
          <a:bodyPr lIns="91429" tIns="45715" rIns="91429" bIns="45715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en-US" altLang="ko-KR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POLQA Windows OS</a:t>
            </a:r>
            <a:r>
              <a:rPr lang="ko-KR" altLang="en-US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</a:t>
            </a:r>
            <a:r>
              <a:rPr lang="en-US" altLang="ko-KR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사용설명서</a:t>
            </a:r>
            <a:endParaRPr lang="en-US" altLang="ko-KR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12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Account &amp; Policy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1. POLQA</a:t>
            </a:r>
            <a:r>
              <a:rPr lang="ko-KR" altLang="en-US" dirty="0" smtClean="0"/>
              <a:t>서버는 전사 </a:t>
            </a:r>
            <a:r>
              <a:rPr lang="en-US" altLang="ko-KR" dirty="0" smtClean="0"/>
              <a:t>AD </a:t>
            </a:r>
            <a:r>
              <a:rPr lang="ko-KR" altLang="en-US" dirty="0" smtClean="0"/>
              <a:t>공용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로 설정 되어 운영함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해당 서버 운영자</a:t>
            </a:r>
            <a:r>
              <a:rPr lang="en-US" altLang="ko-KR" dirty="0"/>
              <a:t>[</a:t>
            </a:r>
            <a:r>
              <a:rPr lang="ko-KR" altLang="en-US" dirty="0" smtClean="0"/>
              <a:t>선행오디오랩 박상수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3"/>
              </a:rPr>
              <a:t>ss125.park@samsung.com</a:t>
            </a:r>
            <a:r>
              <a:rPr lang="en-US" altLang="ko-KR" dirty="0" smtClean="0"/>
              <a:t>)] </a:t>
            </a:r>
            <a:r>
              <a:rPr lang="ko-KR" altLang="en-US" dirty="0" smtClean="0"/>
              <a:t>에게 계정   추가 요청을 반드시 한 후 원격접속 사용 바랍니다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공용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로 운영되는 부분이고 </a:t>
            </a:r>
            <a:r>
              <a:rPr lang="en-US" altLang="ko-KR" dirty="0" smtClean="0"/>
              <a:t>MS-OS </a:t>
            </a:r>
            <a:r>
              <a:rPr lang="ko-KR" altLang="en-US" dirty="0" smtClean="0"/>
              <a:t>정책상 어떤 분이 사용 중에 있으실 때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다른 분께서 원격으로 제어 권을 빼앗아 가는 경우도 발생할 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있습니다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이 부분은 서로 양해를 구하며 인지하고 사용 할 부분이며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되도록 사용을 마쳤으면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바로 접속을 끊어 다음 사용자가 사용할 수 있도록 배려 부탁합니다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원격 접속 시 로그인 화면에 이전 사용자의 </a:t>
            </a:r>
            <a:r>
              <a:rPr lang="en-US" altLang="ko-KR" dirty="0" smtClean="0"/>
              <a:t>AD </a:t>
            </a:r>
            <a:r>
              <a:rPr lang="ko-KR" altLang="en-US" dirty="0" smtClean="0"/>
              <a:t>계정</a:t>
            </a:r>
            <a:r>
              <a:rPr lang="en-US" altLang="ko-KR" dirty="0" smtClean="0"/>
              <a:t>(==</a:t>
            </a:r>
            <a:r>
              <a:rPr lang="ko-KR" altLang="en-US" dirty="0" smtClean="0"/>
              <a:t>싱글 계정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Display</a:t>
            </a:r>
            <a:r>
              <a:rPr lang="ko-KR" altLang="en-US" dirty="0" smtClean="0"/>
              <a:t>되기 때문에 확인이 가능합니다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디스크 공간은 </a:t>
            </a:r>
            <a:r>
              <a:rPr lang="en-US" altLang="ko-KR" dirty="0" smtClean="0"/>
              <a:t>C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</a:t>
            </a:r>
            <a:r>
              <a:rPr lang="ko-KR" altLang="en-US" dirty="0" smtClean="0"/>
              <a:t>에 각각 </a:t>
            </a:r>
            <a:r>
              <a:rPr lang="en-US" altLang="ko-KR" dirty="0" smtClean="0"/>
              <a:t>1TB</a:t>
            </a:r>
            <a:r>
              <a:rPr lang="ko-KR" altLang="en-US" dirty="0" smtClean="0"/>
              <a:t>씩 총 </a:t>
            </a:r>
            <a:r>
              <a:rPr lang="en-US" altLang="ko-KR" dirty="0" smtClean="0"/>
              <a:t>2TB</a:t>
            </a:r>
            <a:r>
              <a:rPr lang="ko-KR" altLang="en-US" dirty="0" smtClean="0"/>
              <a:t>의 공간이 있는데 최대한 개인 자료는 </a:t>
            </a:r>
            <a:r>
              <a:rPr lang="en-US" altLang="ko-KR" dirty="0" smtClean="0"/>
              <a:t>D</a:t>
            </a:r>
            <a:r>
              <a:rPr lang="ko-KR" altLang="en-US" dirty="0" smtClean="0"/>
              <a:t>드라이브에 저장해서 사용 바랍니다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공용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이므로 공개 되어도 문제 없는 측정 </a:t>
            </a:r>
            <a:r>
              <a:rPr lang="en-US" altLang="ko-KR" dirty="0" smtClean="0"/>
              <a:t>Raw data </a:t>
            </a:r>
            <a:r>
              <a:rPr lang="ko-KR" altLang="en-US" dirty="0" smtClean="0"/>
              <a:t>자료들 정도만 이용 바랍니다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01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Remote Desktop Connection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[POLQA</a:t>
            </a:r>
            <a:r>
              <a:rPr lang="ko-KR" altLang="en-US" dirty="0"/>
              <a:t>서버</a:t>
            </a:r>
            <a:r>
              <a:rPr lang="en-US" altLang="ko-KR" dirty="0"/>
              <a:t>]</a:t>
            </a:r>
            <a:r>
              <a:rPr lang="ko-KR" altLang="en-US" dirty="0"/>
              <a:t>원격접속</a:t>
            </a:r>
            <a:r>
              <a:rPr lang="en-US" altLang="ko-KR" dirty="0"/>
              <a:t>.bat</a:t>
            </a:r>
            <a:r>
              <a:rPr lang="en-US" altLang="ko-KR" dirty="0" smtClean="0">
                <a:sym typeface="Wingdings" panose="05000000000000000000" pitchFamily="2" charset="2"/>
              </a:rPr>
              <a:t> </a:t>
            </a:r>
            <a:r>
              <a:rPr lang="ko-KR" altLang="en-US" dirty="0" smtClean="0">
                <a:sym typeface="Wingdings" panose="05000000000000000000" pitchFamily="2" charset="2"/>
              </a:rPr>
              <a:t>배치 파일 더블클릭으로 실행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sz="1400" dirty="0" smtClean="0">
                <a:sym typeface="Wingdings" panose="05000000000000000000" pitchFamily="2" charset="2"/>
              </a:rPr>
              <a:t>패스워드 입력 창이 뜨고 본인 </a:t>
            </a:r>
            <a:r>
              <a:rPr lang="en-US" altLang="ko-KR" sz="1400" dirty="0" smtClean="0">
                <a:sym typeface="Wingdings" panose="05000000000000000000" pitchFamily="2" charset="2"/>
              </a:rPr>
              <a:t>AD</a:t>
            </a:r>
            <a:r>
              <a:rPr lang="ko-KR" altLang="en-US" sz="1400" dirty="0" smtClean="0">
                <a:sym typeface="Wingdings" panose="05000000000000000000" pitchFamily="2" charset="2"/>
              </a:rPr>
              <a:t>계정의 패스워드</a:t>
            </a:r>
            <a:r>
              <a:rPr lang="en-US" altLang="ko-KR" sz="1400" dirty="0" smtClean="0">
                <a:sym typeface="Wingdings" panose="05000000000000000000" pitchFamily="2" charset="2"/>
              </a:rPr>
              <a:t>(</a:t>
            </a:r>
            <a:r>
              <a:rPr lang="ko-KR" altLang="en-US" sz="1400" dirty="0" smtClean="0">
                <a:sym typeface="Wingdings" panose="05000000000000000000" pitchFamily="2" charset="2"/>
              </a:rPr>
              <a:t>싱글 패스워드와 다를 수 있음</a:t>
            </a:r>
            <a:r>
              <a:rPr lang="en-US" altLang="ko-KR" sz="1400" dirty="0" smtClean="0">
                <a:sym typeface="Wingdings" panose="05000000000000000000" pitchFamily="2" charset="2"/>
              </a:rPr>
              <a:t>, </a:t>
            </a:r>
            <a:r>
              <a:rPr lang="ko-KR" altLang="en-US" sz="1400" dirty="0" smtClean="0">
                <a:sym typeface="Wingdings" panose="05000000000000000000" pitchFamily="2" charset="2"/>
              </a:rPr>
              <a:t>쉽게 말해 본인 </a:t>
            </a:r>
            <a:r>
              <a:rPr lang="en-US" altLang="ko-KR" sz="1400" dirty="0" smtClean="0">
                <a:sym typeface="Wingdings" panose="05000000000000000000" pitchFamily="2" charset="2"/>
              </a:rPr>
              <a:t>PC </a:t>
            </a:r>
          </a:p>
          <a:p>
            <a:r>
              <a:rPr lang="ko-KR" altLang="en-US" sz="1400" dirty="0" smtClean="0">
                <a:sym typeface="Wingdings" panose="05000000000000000000" pitchFamily="2" charset="2"/>
              </a:rPr>
              <a:t>로그인시 사용하는 패스워드 임</a:t>
            </a:r>
            <a:r>
              <a:rPr lang="en-US" altLang="ko-KR" sz="1400" dirty="0" smtClean="0">
                <a:sym typeface="Wingdings" panose="05000000000000000000" pitchFamily="2" charset="2"/>
              </a:rPr>
              <a:t>) </a:t>
            </a:r>
            <a:r>
              <a:rPr lang="ko-KR" altLang="en-US" sz="1400" dirty="0" smtClean="0">
                <a:sym typeface="Wingdings" panose="05000000000000000000" pitchFamily="2" charset="2"/>
              </a:rPr>
              <a:t>를 사용하여 로그인함</a:t>
            </a:r>
            <a:r>
              <a:rPr lang="en-US" altLang="ko-KR" sz="1400" dirty="0" smtClean="0">
                <a:sym typeface="Wingdings" panose="05000000000000000000" pitchFamily="2" charset="2"/>
              </a:rPr>
              <a:t>.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48880"/>
            <a:ext cx="4107809" cy="39851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74" y="3738906"/>
            <a:ext cx="4506306" cy="259340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458182" y="2780928"/>
            <a:ext cx="4362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/>
              <a:t>그럼 아래와 같은 윈도우를 보실 수 있고</a:t>
            </a:r>
            <a:r>
              <a:rPr lang="en-US" altLang="ko-KR" sz="1400" dirty="0" smtClean="0"/>
              <a:t>,</a:t>
            </a:r>
          </a:p>
          <a:p>
            <a:r>
              <a:rPr lang="ko-KR" altLang="en-US" sz="1400" dirty="0" smtClean="0"/>
              <a:t>최초 접속 시 </a:t>
            </a:r>
            <a:r>
              <a:rPr lang="en-US" altLang="ko-KR" sz="1400" dirty="0" smtClean="0"/>
              <a:t>OS</a:t>
            </a:r>
            <a:r>
              <a:rPr lang="ko-KR" altLang="en-US" sz="1400" dirty="0" smtClean="0"/>
              <a:t>에서 계정 설정 초기화 작업으로</a:t>
            </a:r>
            <a:endParaRPr lang="en-US" altLang="ko-KR" sz="1400" dirty="0" smtClean="0"/>
          </a:p>
          <a:p>
            <a:r>
              <a:rPr lang="ko-KR" altLang="en-US" sz="1400" dirty="0" smtClean="0"/>
              <a:t>시간이 조금 걸릴 수 있습니다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074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POLQA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위치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08" y="1124744"/>
            <a:ext cx="846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아래와 같은 위치에 실행 파일이 있습니다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 smtClean="0"/>
              <a:t>C</a:t>
            </a:r>
            <a:r>
              <a:rPr lang="en-US" altLang="ko-KR" b="1" dirty="0"/>
              <a:t>:\</a:t>
            </a:r>
            <a:r>
              <a:rPr lang="en-US" altLang="ko-KR" b="1" dirty="0" smtClean="0"/>
              <a:t>PolqaDemo\PolqaOemDemo64.exe</a:t>
            </a:r>
          </a:p>
          <a:p>
            <a:endParaRPr lang="en-US" altLang="ko-KR" sz="12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08" y="1844824"/>
            <a:ext cx="8280920" cy="4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Start POLQA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7504" y="112474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C</a:t>
            </a:r>
            <a:r>
              <a:rPr lang="en-US" altLang="ko-KR" sz="1200" dirty="0">
                <a:solidFill>
                  <a:srgbClr val="0000FF"/>
                </a:solidFill>
              </a:rPr>
              <a:t>:\PolqaDemo&gt;PolqaOemDemo64 -Ref RefNB.wav -Test TestNB.wav -LC NB -Version 1</a:t>
            </a:r>
            <a:r>
              <a:rPr lang="ko-KR" altLang="en-US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</a:rPr>
              <a:t>&gt; test.txt      &lt;== </a:t>
            </a:r>
            <a:r>
              <a:rPr lang="ko-KR" altLang="en-US" sz="1200" dirty="0">
                <a:solidFill>
                  <a:srgbClr val="0000FF"/>
                </a:solidFill>
              </a:rPr>
              <a:t>정상 실행</a:t>
            </a:r>
          </a:p>
          <a:p>
            <a:r>
              <a:rPr lang="en-US" altLang="ko-KR" sz="1200" dirty="0">
                <a:solidFill>
                  <a:srgbClr val="0000FF"/>
                </a:solidFill>
              </a:rPr>
              <a:t>C:\PolqaDemo&gt;PolqaOemDemo64 -Ref RefNB.wav -Test TestNB.wav -LC NB -Version 2</a:t>
            </a:r>
            <a:r>
              <a:rPr lang="ko-KR" altLang="en-US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</a:rPr>
              <a:t>&gt; test.txt      &lt;== </a:t>
            </a:r>
            <a:r>
              <a:rPr lang="ko-KR" altLang="en-US" sz="1200" dirty="0">
                <a:solidFill>
                  <a:srgbClr val="0000FF"/>
                </a:solidFill>
              </a:rPr>
              <a:t>정상 실행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C:\PolqaDemo&gt;PolqaOemDemo64 -Ref RefNB.wav -Test TestNB.wav -LC NB  &gt; test.txt               </a:t>
            </a:r>
            <a:r>
              <a:rPr lang="en-US" altLang="ko-KR" sz="1200" dirty="0" smtClean="0">
                <a:solidFill>
                  <a:srgbClr val="FF0000"/>
                </a:solidFill>
              </a:rPr>
              <a:t>    &lt;== </a:t>
            </a:r>
            <a:r>
              <a:rPr lang="ko-KR" altLang="en-US" sz="1200" dirty="0">
                <a:solidFill>
                  <a:srgbClr val="FF0000"/>
                </a:solidFill>
              </a:rPr>
              <a:t>실행 안됨 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저희가 </a:t>
            </a:r>
            <a:r>
              <a:rPr lang="ko-KR" altLang="en-US" sz="1200" dirty="0">
                <a:solidFill>
                  <a:srgbClr val="FF0000"/>
                </a:solidFill>
              </a:rPr>
              <a:t>보유한 라이센스는 </a:t>
            </a:r>
            <a:r>
              <a:rPr lang="en-US" altLang="ko-KR" sz="1200" dirty="0">
                <a:solidFill>
                  <a:srgbClr val="FF0000"/>
                </a:solidFill>
              </a:rPr>
              <a:t>2.4</a:t>
            </a:r>
            <a:r>
              <a:rPr lang="ko-KR" altLang="en-US" sz="1200" dirty="0" smtClean="0">
                <a:solidFill>
                  <a:srgbClr val="FF0000"/>
                </a:solidFill>
              </a:rPr>
              <a:t>버전 까지 입니다</a:t>
            </a:r>
            <a:r>
              <a:rPr lang="en-US" altLang="ko-KR" sz="1200" dirty="0">
                <a:solidFill>
                  <a:srgbClr val="FF0000"/>
                </a:solidFill>
              </a:rPr>
              <a:t>. </a:t>
            </a:r>
            <a:r>
              <a:rPr lang="ko-KR" altLang="en-US" sz="1200" dirty="0">
                <a:solidFill>
                  <a:srgbClr val="FF0000"/>
                </a:solidFill>
              </a:rPr>
              <a:t>버전 명시를 하지 </a:t>
            </a:r>
            <a:r>
              <a:rPr lang="ko-KR" altLang="en-US" sz="1200" dirty="0" smtClean="0">
                <a:solidFill>
                  <a:srgbClr val="FF0000"/>
                </a:solidFill>
              </a:rPr>
              <a:t>않을 경우 </a:t>
            </a:r>
            <a:r>
              <a:rPr lang="ko-KR" altLang="en-US" sz="1200" dirty="0">
                <a:solidFill>
                  <a:srgbClr val="FF0000"/>
                </a:solidFill>
              </a:rPr>
              <a:t>디폴트가 </a:t>
            </a:r>
            <a:r>
              <a:rPr lang="en-US" altLang="ko-KR" sz="1200" dirty="0">
                <a:solidFill>
                  <a:srgbClr val="FF0000"/>
                </a:solidFill>
              </a:rPr>
              <a:t>3</a:t>
            </a:r>
            <a:r>
              <a:rPr lang="ko-KR" altLang="en-US" sz="1200" dirty="0" smtClean="0">
                <a:solidFill>
                  <a:srgbClr val="FF0000"/>
                </a:solidFill>
              </a:rPr>
              <a:t>으로 설정되도록 </a:t>
            </a:r>
            <a:r>
              <a:rPr lang="en-US" altLang="ko-KR" sz="1200" dirty="0" smtClean="0">
                <a:solidFill>
                  <a:srgbClr val="FF0000"/>
                </a:solidFill>
              </a:rPr>
              <a:t>Opticom</a:t>
            </a:r>
            <a:r>
              <a:rPr lang="ko-KR" altLang="en-US" sz="1200" dirty="0" smtClean="0">
                <a:solidFill>
                  <a:srgbClr val="FF0000"/>
                </a:solidFill>
              </a:rPr>
              <a:t>사에서 </a:t>
            </a:r>
            <a:r>
              <a:rPr lang="ko-KR" altLang="en-US" sz="1200" dirty="0">
                <a:solidFill>
                  <a:srgbClr val="FF0000"/>
                </a:solidFill>
              </a:rPr>
              <a:t>만들어 놓았기 때문에 </a:t>
            </a:r>
            <a:r>
              <a:rPr lang="en-US" altLang="ko-KR" sz="1200" dirty="0">
                <a:solidFill>
                  <a:srgbClr val="FF0000"/>
                </a:solidFill>
              </a:rPr>
              <a:t>POLQA ERROR: No license </a:t>
            </a:r>
            <a:r>
              <a:rPr lang="ko-KR" altLang="en-US" sz="1200" dirty="0">
                <a:solidFill>
                  <a:srgbClr val="FF0000"/>
                </a:solidFill>
              </a:rPr>
              <a:t>라는 메시지가 뜨고 실행이 되지 </a:t>
            </a:r>
            <a:r>
              <a:rPr lang="ko-KR" altLang="en-US" sz="1200" dirty="0" smtClean="0">
                <a:solidFill>
                  <a:srgbClr val="FF0000"/>
                </a:solidFill>
              </a:rPr>
              <a:t>않을 것 입니다</a:t>
            </a:r>
            <a:r>
              <a:rPr lang="en-US" altLang="ko-KR" sz="1200" dirty="0">
                <a:solidFill>
                  <a:srgbClr val="FF0000"/>
                </a:solidFill>
              </a:rPr>
              <a:t>. </a:t>
            </a:r>
            <a:r>
              <a:rPr lang="ko-KR" altLang="en-US" sz="1200" dirty="0" smtClean="0">
                <a:solidFill>
                  <a:srgbClr val="FF0000"/>
                </a:solidFill>
              </a:rPr>
              <a:t>이 부분은 </a:t>
            </a:r>
            <a:r>
              <a:rPr lang="ko-KR" altLang="en-US" sz="1200" dirty="0">
                <a:solidFill>
                  <a:srgbClr val="FF0000"/>
                </a:solidFill>
              </a:rPr>
              <a:t>좀 유의 하시고 사용바랍니다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  <a:endParaRPr lang="ko-KR" altLang="en-US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76" y="2492896"/>
            <a:ext cx="7928424" cy="41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2800" b="1" dirty="0" smtClean="0">
                <a:solidFill>
                  <a:prstClr val="black"/>
                </a:solidFill>
              </a:rPr>
              <a:t>Reference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7504" y="1124744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smtClean="0"/>
              <a:t>Opticom </a:t>
            </a:r>
            <a:r>
              <a:rPr lang="ko-KR" altLang="en-US" sz="1400" dirty="0" smtClean="0"/>
              <a:t>사 </a:t>
            </a:r>
            <a:r>
              <a:rPr lang="en-US" altLang="ko-KR" sz="1400" dirty="0" smtClean="0"/>
              <a:t>: </a:t>
            </a:r>
            <a:r>
              <a:rPr lang="en-US" altLang="ko-KR" sz="1400" dirty="0"/>
              <a:t>ITU-T Standard </a:t>
            </a:r>
            <a:r>
              <a:rPr lang="en-US" altLang="ko-KR" sz="1400" dirty="0" smtClean="0"/>
              <a:t>P.863 </a:t>
            </a:r>
            <a:r>
              <a:rPr lang="ko-KR" altLang="en-US" sz="1400" dirty="0" smtClean="0"/>
              <a:t>해당 표준을 </a:t>
            </a:r>
            <a:r>
              <a:rPr lang="en-US" altLang="ko-KR" sz="1400" dirty="0" smtClean="0"/>
              <a:t>S/W</a:t>
            </a:r>
            <a:r>
              <a:rPr lang="ko-KR" altLang="en-US" sz="1400" dirty="0" smtClean="0"/>
              <a:t>로 구현 해서 라이선스 하는 회사로 </a:t>
            </a:r>
            <a:endParaRPr lang="en-US" altLang="ko-KR" sz="1400" dirty="0"/>
          </a:p>
          <a:p>
            <a:r>
              <a:rPr lang="en-US" altLang="ko-KR" sz="1400" dirty="0" smtClean="0"/>
              <a:t>     </a:t>
            </a:r>
            <a:r>
              <a:rPr lang="ko-KR" altLang="en-US" sz="1400" dirty="0" smtClean="0"/>
              <a:t>이분들이 만드신 브렌</a:t>
            </a:r>
            <a:r>
              <a:rPr lang="ko-KR" altLang="en-US" sz="1400" dirty="0" smtClean="0"/>
              <a:t>드명이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POLQA</a:t>
            </a:r>
            <a:r>
              <a:rPr lang="ko-KR" altLang="en-US" sz="1400" dirty="0" smtClean="0"/>
              <a:t>임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r>
              <a:rPr lang="en-US" altLang="ko-KR" sz="1400" dirty="0" smtClean="0">
                <a:hlinkClick r:id="rId3"/>
              </a:rPr>
              <a:t>https</a:t>
            </a:r>
            <a:r>
              <a:rPr lang="en-US" altLang="ko-KR" sz="1400" dirty="0">
                <a:hlinkClick r:id="rId3"/>
              </a:rPr>
              <a:t>://opticom.de/</a:t>
            </a:r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혹시 좀더 자세한 측정 원리나 설명이 필요한 경우 아래 </a:t>
            </a:r>
            <a:r>
              <a:rPr lang="en-US" altLang="ko-KR" sz="1400" dirty="0" smtClean="0"/>
              <a:t>Opticom </a:t>
            </a:r>
            <a:r>
              <a:rPr lang="ko-KR" altLang="en-US" sz="1400" dirty="0" smtClean="0"/>
              <a:t>에서 제공하는 매뉴얼 참고 바랍니다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r>
              <a:rPr lang="en-US" altLang="ko-KR" sz="1400" dirty="0" smtClean="0"/>
              <a:t>- PolqaOemLibManual </a:t>
            </a:r>
            <a:r>
              <a:rPr lang="en-US" altLang="ko-KR" sz="1400" dirty="0"/>
              <a:t>3.3 </a:t>
            </a:r>
            <a:r>
              <a:rPr lang="en-US" altLang="ko-KR" sz="1400" dirty="0" smtClean="0"/>
              <a:t>V1.pdf</a:t>
            </a:r>
          </a:p>
          <a:p>
            <a:r>
              <a:rPr lang="en-US" altLang="ko-KR" sz="1400" dirty="0" smtClean="0"/>
              <a:t>- POLQA </a:t>
            </a:r>
            <a:r>
              <a:rPr lang="en-US" altLang="ko-KR" sz="1400" dirty="0"/>
              <a:t>Migration to POLQA3 </a:t>
            </a:r>
            <a:r>
              <a:rPr lang="en-US" altLang="ko-KR" sz="1400" dirty="0" smtClean="0"/>
              <a:t>V1.1.pdf</a:t>
            </a:r>
          </a:p>
          <a:p>
            <a:r>
              <a:rPr lang="en-US" altLang="ko-KR" sz="1400" dirty="0" smtClean="0"/>
              <a:t>- OPTICOMLicenseProtection2 </a:t>
            </a:r>
            <a:r>
              <a:rPr lang="en-US" altLang="ko-KR" sz="1400" dirty="0"/>
              <a:t>V1.pdf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4066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AIT">
  <a:themeElements>
    <a:clrScheme name="6_SA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SAIT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6_S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AI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A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17771</TotalTime>
  <Words>398</Words>
  <Application>Microsoft Office PowerPoint</Application>
  <PresentationFormat>화면 슬라이드 쇼(4:3)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20" baseType="lpstr">
      <vt:lpstr>HY각헤드라인M</vt:lpstr>
      <vt:lpstr>HY견고딕</vt:lpstr>
      <vt:lpstr>HY헤드라인M</vt:lpstr>
      <vt:lpstr>굴림</vt:lpstr>
      <vt:lpstr>맑은 고딕</vt:lpstr>
      <vt:lpstr>Arial</vt:lpstr>
      <vt:lpstr>Tahoma</vt:lpstr>
      <vt:lpstr>Times New Roman</vt:lpstr>
      <vt:lpstr>Verdana</vt:lpstr>
      <vt:lpstr>Wingdings</vt:lpstr>
      <vt:lpstr>Office 테마</vt:lpstr>
      <vt:lpstr>6_SAIT</vt:lpstr>
      <vt:lpstr>PowerPoint 프레젠테이션</vt:lpstr>
      <vt:lpstr>PowerPoint 프레젠테이션</vt:lpstr>
      <vt:lpstr>PowerPoint 프레젠테이션</vt:lpstr>
      <vt:lpstr>Account &amp; Policy</vt:lpstr>
      <vt:lpstr>Remote Desktop Connection</vt:lpstr>
      <vt:lpstr>POLQA 위치</vt:lpstr>
      <vt:lpstr>Start POLQA</vt:lpstr>
      <vt:lpstr>Reference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Noble 오디오 차별화 기술 확보 TF 조직도</dc:title>
  <dc:creator>setplus</dc:creator>
  <cp:lastModifiedBy>ss125.park</cp:lastModifiedBy>
  <cp:revision>395</cp:revision>
  <cp:lastPrinted>2015-04-09T06:45:34Z</cp:lastPrinted>
  <dcterms:created xsi:type="dcterms:W3CDTF">2015-04-09T03:54:52Z</dcterms:created>
  <dcterms:modified xsi:type="dcterms:W3CDTF">2019-11-07T02:15:09Z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D:\work\Solution\Hero 오디오 차별화 기술 현황_20150901_선행솔루션_신규 UX.pptx</vt:lpwstr>
  </property>
</Properties>
</file>